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80" r:id="rId9"/>
    <p:sldId id="281" r:id="rId10"/>
    <p:sldId id="282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4" d="100"/>
          <a:sy n="74" d="100"/>
        </p:scale>
        <p:origin x="-11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B2E5-0DB1-48E9-8B40-55A7F3E52227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321B3-832F-42DF-93C2-9699B8B57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45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7FBF-2D41-AD4D-B45B-B86C97A416AB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0353-C974-4D44-954E-B32745E2419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50761" y="4108878"/>
            <a:ext cx="80750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3" indent="-608013" algn="ctr"/>
            <a:r>
              <a:rPr lang="it-IT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Giancarlo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Turati</a:t>
            </a:r>
          </a:p>
          <a:p>
            <a:pPr marL="608013" indent="-608013" algn="ctr"/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RESILIENZA DELLE INFRASTRUTTURE INFORMATICHE: La continuità Operativa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8013" indent="-608013"/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8013" indent="-608013" algn="ctr"/>
            <a:r>
              <a:rPr lang="it-IT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Vicepresidente nazionale Piccola Industria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986193"/>
            <a:ext cx="7178850" cy="528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6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1103622"/>
            <a:ext cx="7559493" cy="513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941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Definizione di </a:t>
            </a:r>
            <a:r>
              <a:rPr lang="it-IT" sz="2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Continuità operativa:</a:t>
            </a:r>
            <a:endParaRPr lang="it-IT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8013" indent="-608013" eaLnBrk="1" hangingPunct="1">
              <a:buNone/>
            </a:pPr>
            <a:r>
              <a:rPr lang="it-IT" dirty="0"/>
              <a:t>La continuità operativa è l’insieme di attività volte a minimizzare gli effetti distruttivi, o comunque dannosi, di un evento che ha colpito un’organizzazione o parte di essa, garantendo la continuità delle attività in generale. La sfera di interesse della continuità operativa va oltre il solo ambito informatico, interessando l’intera funzionalità di un’organizzazione, ed è pertanto assimilabile all’espressione “business </a:t>
            </a:r>
            <a:r>
              <a:rPr lang="it-IT" dirty="0" err="1"/>
              <a:t>continuity</a:t>
            </a:r>
            <a:r>
              <a:rPr lang="it-IT" dirty="0"/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5409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68313" y="1301751"/>
            <a:ext cx="82804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013" indent="-608013">
              <a:buFont typeface="Arial"/>
              <a:buNone/>
            </a:pPr>
            <a:r>
              <a:rPr lang="it-IT" smtClean="0"/>
              <a:t>        </a:t>
            </a:r>
            <a:r>
              <a:rPr lang="it-IT" sz="28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Definizione di Continuità operativa:</a:t>
            </a:r>
            <a:endParaRPr lang="it-IT" sz="2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8013" indent="-608013">
              <a:buFont typeface="Arial"/>
              <a:buNone/>
            </a:pPr>
            <a:endParaRPr lang="it-IT" smtClean="0"/>
          </a:p>
          <a:p>
            <a:pPr marL="608013" indent="-608013">
              <a:buFont typeface="Arial"/>
              <a:buNone/>
            </a:pPr>
            <a:r>
              <a:rPr lang="it-IT" smtClean="0"/>
              <a:t>La continuità operativa comprende sia gli aspetti strettamente organizzativi, logistici e comunicativi che permettono la prosecuzione delle funzionalità di un’organizzazione, sia la continuità tecnologica, che nel contesto delle pubbliche amministrazioni riguarda l’infrastruttura informatica e telecomunicativa (ICT) ed è conosciuta come “disaster recovery” (DR).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69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58533"/>
            <a:ext cx="8229600" cy="4525963"/>
          </a:xfrm>
        </p:spPr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SCHEMA PER REALIZZARE LA CONTINUITA’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Identificare </a:t>
            </a:r>
            <a:r>
              <a:rPr lang="it-IT" sz="2800" b="1" dirty="0">
                <a:solidFill>
                  <a:prstClr val="black"/>
                </a:solidFill>
              </a:rPr>
              <a:t>il contesto aziendale  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>
                <a:solidFill>
                  <a:prstClr val="black"/>
                </a:solidFill>
              </a:rPr>
              <a:t>individuare </a:t>
            </a:r>
            <a:r>
              <a:rPr lang="it-IT" sz="2800" dirty="0" smtClean="0">
                <a:solidFill>
                  <a:prstClr val="black"/>
                </a:solidFill>
              </a:rPr>
              <a:t> e codificare i macro processi e le aree di produzione;</a:t>
            </a:r>
            <a:endParaRPr lang="it-IT" sz="2800" b="1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Scomporre i </a:t>
            </a:r>
            <a:r>
              <a:rPr lang="it-IT" sz="2800" b="1" dirty="0" err="1" smtClean="0">
                <a:solidFill>
                  <a:prstClr val="black"/>
                </a:solidFill>
              </a:rPr>
              <a:t>macroprocessi</a:t>
            </a:r>
            <a:r>
              <a:rPr lang="it-IT" sz="2800" b="1" dirty="0" smtClean="0">
                <a:solidFill>
                  <a:prstClr val="black"/>
                </a:solidFill>
              </a:rPr>
              <a:t> in processi base</a:t>
            </a:r>
            <a:endParaRPr lang="it-IT" sz="2800" b="1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Secondo uno schema a tabelle scomporre i macro processi in processi base definendone scopo e necessità all’interno del macro processo, definire la durata delle lavorazioni e delle attività e definire i materiali o le attrezzature necessarie al suo svolgimento</a:t>
            </a:r>
          </a:p>
        </p:txBody>
      </p:sp>
    </p:spTree>
    <p:extLst>
      <p:ext uri="{BB962C8B-B14F-4D97-AF65-F5344CB8AC3E}">
        <p14:creationId xmlns:p14="http://schemas.microsoft.com/office/powerpoint/2010/main" val="12262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91107"/>
            <a:ext cx="8229600" cy="4525963"/>
          </a:xfrm>
        </p:spPr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SCHEMA PER REALIZZARE LA CONTINUITA’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Definire i macro processi critici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Elaborata la tabella dei processi base ritornare ai macro processi e definire quali di questi sono critici per il funzionamento dell’azienda assegnandone un indice di gravità o importanza.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Definire il tempo di ripristino</a:t>
            </a:r>
            <a:endParaRPr lang="it-IT" sz="2800" b="1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Riprendere la tabella dei processi base e valutare quanti processi base vengono utilizzati per ogni processo critico e descrivere il tempo necessario a ripristinarli nel caso di default</a:t>
            </a:r>
            <a:endParaRPr lang="it-IT" sz="2800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>
              <a:solidFill>
                <a:prstClr val="black"/>
              </a:solidFill>
            </a:endParaRPr>
          </a:p>
          <a:p>
            <a:pPr marL="608013" indent="-608013" eaLnBrk="1" hangingPunct="1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163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58533"/>
            <a:ext cx="8229600" cy="4525963"/>
          </a:xfrm>
        </p:spPr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SCHEMA PER REALIZZARE LA CONTINUITA’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Mappare i rischi </a:t>
            </a:r>
          </a:p>
          <a:p>
            <a:pPr marL="0" indent="0"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  <a:buNone/>
            </a:pPr>
            <a:r>
              <a:rPr lang="it-IT" sz="3200" dirty="0" smtClean="0">
                <a:solidFill>
                  <a:prstClr val="black"/>
                </a:solidFill>
              </a:rPr>
              <a:t>Vanno mappati i rischi dividendoli per categoria: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endParaRPr lang="it-IT" sz="3200" dirty="0">
              <a:solidFill>
                <a:prstClr val="black"/>
              </a:solidFill>
            </a:endParaRP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3200" dirty="0" smtClean="0">
                <a:solidFill>
                  <a:prstClr val="black"/>
                </a:solidFill>
              </a:rPr>
              <a:t>Ambientali;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3200" dirty="0" smtClean="0">
                <a:solidFill>
                  <a:prstClr val="black"/>
                </a:solidFill>
              </a:rPr>
              <a:t>Naturali;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3200" dirty="0" smtClean="0">
                <a:solidFill>
                  <a:prstClr val="black"/>
                </a:solidFill>
              </a:rPr>
              <a:t>Dolosi;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3200" dirty="0" smtClean="0">
                <a:solidFill>
                  <a:prstClr val="black"/>
                </a:solidFill>
              </a:rPr>
              <a:t>Incidentali;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3200" dirty="0" smtClean="0">
                <a:solidFill>
                  <a:prstClr val="black"/>
                </a:solidFill>
              </a:rPr>
              <a:t>Organizzativi;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3200" dirty="0" smtClean="0">
                <a:solidFill>
                  <a:prstClr val="black"/>
                </a:solidFill>
              </a:rPr>
              <a:t>Informatici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SCHEMA PER REALIZZARE LA CONTINUITA’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Per ogni rischio individuato valutarne la probabilità di accadimento e l’indice di gravità per l’azienda</a:t>
            </a:r>
            <a:endParaRPr lang="it-IT" sz="2800" b="1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3200" dirty="0" smtClean="0">
                <a:solidFill>
                  <a:prstClr val="black"/>
                </a:solidFill>
              </a:rPr>
              <a:t>I rischi vanno valutati consultando i documenti emessi dalla Protezione Civile, l’ordine degli Ingegneri e le associazioni di categoria, oltre che ascoltando l’esperienza di chi ha più anzianità in azienda</a:t>
            </a:r>
            <a:endParaRPr lang="it-IT" sz="3200" dirty="0">
              <a:solidFill>
                <a:prstClr val="black"/>
              </a:solidFill>
            </a:endParaRPr>
          </a:p>
          <a:p>
            <a:pPr marL="608013" indent="-608013" eaLnBrk="1" hangingPunct="1">
              <a:buNone/>
            </a:pPr>
            <a:endParaRPr lang="it-IT" sz="2800" dirty="0"/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75008"/>
            <a:ext cx="8229600" cy="4851155"/>
          </a:xfrm>
        </p:spPr>
        <p:txBody>
          <a:bodyPr>
            <a:normAutofit/>
          </a:bodyPr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SCHEMA PER REALIZZARE LA CONTINUITA’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Correlare la probabilità di accadimento e la gravità con l’impatto sui processi aziendali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I rischi vanno mappati sui processi inserendo la probabilità di accadimento e l’impatto sull’organizzazione: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2800" dirty="0" smtClean="0">
                <a:solidFill>
                  <a:prstClr val="black"/>
                </a:solidFill>
              </a:rPr>
              <a:t>Basso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2800" dirty="0" smtClean="0">
                <a:solidFill>
                  <a:prstClr val="black"/>
                </a:solidFill>
              </a:rPr>
              <a:t>Medio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2800" dirty="0" smtClean="0">
                <a:solidFill>
                  <a:prstClr val="black"/>
                </a:solidFill>
              </a:rPr>
              <a:t>Alto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2800" dirty="0" smtClean="0">
                <a:solidFill>
                  <a:prstClr val="black"/>
                </a:solidFill>
              </a:rPr>
              <a:t>Distruttivo</a:t>
            </a:r>
            <a:endParaRPr lang="it-IT" sz="3200" dirty="0">
              <a:solidFill>
                <a:prstClr val="black"/>
              </a:solidFill>
            </a:endParaRPr>
          </a:p>
          <a:p>
            <a:pPr marL="608013" indent="-608013" eaLnBrk="1" hangingPunct="1">
              <a:buNone/>
            </a:pPr>
            <a:endParaRPr lang="it-IT" sz="2800" dirty="0"/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SCHEMA PER REALIZZARE LA CONTINUITA’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Stabilire il tempo di ripristino per ogni processo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b="1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Per ogni processo vanno valutati i tempi per le misure: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endParaRPr lang="it-IT" sz="2800" b="1" dirty="0" smtClean="0">
              <a:solidFill>
                <a:prstClr val="black"/>
              </a:solidFill>
            </a:endParaRP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2800" b="1" dirty="0" smtClean="0">
                <a:solidFill>
                  <a:prstClr val="black"/>
                </a:solidFill>
              </a:rPr>
              <a:t>Organizzative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2800" b="1" dirty="0" smtClean="0">
                <a:solidFill>
                  <a:prstClr val="black"/>
                </a:solidFill>
              </a:rPr>
              <a:t>Produttive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  <a:buClr>
                <a:srgbClr val="002060"/>
              </a:buClr>
            </a:pPr>
            <a:r>
              <a:rPr lang="it-IT" sz="2800" b="1" dirty="0" smtClean="0">
                <a:solidFill>
                  <a:prstClr val="black"/>
                </a:solidFill>
              </a:rPr>
              <a:t>Di risorse umane</a:t>
            </a:r>
            <a:endParaRPr lang="it-IT" sz="3200" dirty="0">
              <a:solidFill>
                <a:prstClr val="black"/>
              </a:solidFill>
            </a:endParaRPr>
          </a:p>
          <a:p>
            <a:pPr marL="608013" indent="-608013" eaLnBrk="1" hangingPunct="1">
              <a:buNone/>
            </a:pPr>
            <a:endParaRPr lang="it-IT" sz="2800" dirty="0"/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468313" y="1557338"/>
            <a:ext cx="82804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013" indent="-608013">
              <a:buFont typeface="Arial"/>
              <a:buNone/>
            </a:pPr>
            <a:r>
              <a:rPr lang="it-IT" dirty="0" smtClean="0"/>
              <a:t>        </a:t>
            </a:r>
          </a:p>
          <a:p>
            <a:pPr marL="608013" indent="-608013">
              <a:buFont typeface="Arial"/>
              <a:buNone/>
            </a:pPr>
            <a:r>
              <a:rPr lang="it-IT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Quando parliamo di continuità operativa contano le competenze e l’esperienza non la posizione aziendale</a:t>
            </a:r>
            <a:endParaRPr lang="it-IT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SCHEMA PER REALIZZARE LA CONTINUITA’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Stabilire il tempo di ripristino per ogni processo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b="1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Dato il tempo di ripristino per ogni processo si otterrà il tempo massimo necessario per riprendere l’attività.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Da qui si potranno valutare le procedure da mettere in campo e le modalità operative nonché le risorse economiche e funzionali.</a:t>
            </a:r>
            <a:endParaRPr lang="it-IT" sz="3200" dirty="0">
              <a:solidFill>
                <a:prstClr val="black"/>
              </a:solidFill>
            </a:endParaRPr>
          </a:p>
          <a:p>
            <a:pPr marL="608013" indent="-608013" eaLnBrk="1" hangingPunct="1">
              <a:buNone/>
            </a:pPr>
            <a:endParaRPr lang="it-IT" sz="2800" dirty="0"/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94138"/>
            <a:ext cx="8229600" cy="4525963"/>
          </a:xfrm>
        </p:spPr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Organigramma e organizzazione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b="1" dirty="0" smtClean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PIANO DI CONTINUITA’ OPERATIVA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E’ il documento che raccoglie le analisi e descrive organizzazione, processi e procedure da attivare in caso d’emergenza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RESPONSABILE CONTINUITA’ OPERATIVA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La persona fisica, non un comitato, che dichiara l’attivazione del piano analizzando l’accaduto e valutato lo stato d’emergenza</a:t>
            </a:r>
          </a:p>
          <a:p>
            <a:pPr marL="608013" indent="-608013" eaLnBrk="1" hangingPunct="1">
              <a:buNone/>
            </a:pPr>
            <a:endParaRPr lang="it-IT" sz="2800" dirty="0"/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42623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Organigramma e organizzazione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 smtClean="0">
                <a:solidFill>
                  <a:prstClr val="black"/>
                </a:solidFill>
              </a:rPr>
              <a:t>COMITATO </a:t>
            </a:r>
            <a:r>
              <a:rPr lang="it-IT" sz="2800" b="1" dirty="0">
                <a:solidFill>
                  <a:prstClr val="black"/>
                </a:solidFill>
              </a:rPr>
              <a:t>DI </a:t>
            </a:r>
            <a:r>
              <a:rPr lang="it-IT" sz="2800" b="1" dirty="0" smtClean="0">
                <a:solidFill>
                  <a:prstClr val="black"/>
                </a:solidFill>
              </a:rPr>
              <a:t>CRISI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E’ il gruppo di lavoro che si riunisce secondo quanto stabilito dal piano e ha il compito di gestire l’emergenza nelle sue fasi: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Imminente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12 ore dal disastro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24 ore dal disastro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Emergenza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Ripristino processi critici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Funzionamento in  condizione di Continuità operativa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Ritorno alla normalità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endParaRPr lang="it-IT" sz="2800" dirty="0">
              <a:solidFill>
                <a:prstClr val="black"/>
              </a:solidFill>
            </a:endParaRPr>
          </a:p>
          <a:p>
            <a:pPr marL="608013" indent="-608013" eaLnBrk="1" hangingPunct="1">
              <a:buNone/>
            </a:pPr>
            <a:endParaRPr lang="it-IT" sz="2800" dirty="0"/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18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81259"/>
            <a:ext cx="8229600" cy="4525963"/>
          </a:xfrm>
        </p:spPr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Organigramma e organizzazione</a:t>
            </a:r>
            <a:endParaRPr lang="it-IT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b="1" dirty="0">
                <a:solidFill>
                  <a:prstClr val="black"/>
                </a:solidFill>
              </a:rPr>
              <a:t>RESPONSABILI DEI </a:t>
            </a:r>
            <a:r>
              <a:rPr lang="it-IT" sz="2800" b="1" dirty="0" smtClean="0">
                <a:solidFill>
                  <a:prstClr val="black"/>
                </a:solidFill>
              </a:rPr>
              <a:t>PROCESSI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r>
              <a:rPr lang="it-IT" sz="2800" dirty="0" smtClean="0">
                <a:solidFill>
                  <a:prstClr val="black"/>
                </a:solidFill>
              </a:rPr>
              <a:t>Funzioni aziendali o esterne che hanno la responsabilità di far funzionare i processi critici dopo le fasi di: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Valutazione del danno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Stima del tempo di normalizzazione per avviare il ripristino (sgombero macerie, pulizia, bonifica…)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Gestione del processo durante il tempo di funzionamento del Piano</a:t>
            </a: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r>
              <a:rPr lang="it-IT" sz="2800" dirty="0" smtClean="0">
                <a:solidFill>
                  <a:prstClr val="black"/>
                </a:solidFill>
              </a:rPr>
              <a:t>Gestione delle fasi di ritorno alla normalità </a:t>
            </a: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3200" dirty="0">
              <a:solidFill>
                <a:prstClr val="black"/>
              </a:solidFill>
            </a:endParaRP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endParaRPr lang="it-IT" sz="2800" dirty="0">
              <a:solidFill>
                <a:prstClr val="black"/>
              </a:solidFill>
            </a:endParaRPr>
          </a:p>
          <a:p>
            <a:pPr marL="608013" indent="-608013" eaLnBrk="1" hangingPunct="1">
              <a:buNone/>
            </a:pPr>
            <a:endParaRPr lang="it-IT" sz="2800" dirty="0"/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18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510047"/>
            <a:ext cx="8229600" cy="4525963"/>
          </a:xfrm>
        </p:spPr>
        <p:txBody>
          <a:bodyPr/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  <a:r>
              <a:rPr lang="it-IT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Definito e scritto il piano si procede alle nomine e alle prove.</a:t>
            </a:r>
          </a:p>
          <a:p>
            <a:pPr marL="608013" indent="-608013" eaLnBrk="1" hangingPunct="1">
              <a:buNone/>
            </a:pPr>
            <a:endParaRPr lang="it-IT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buClr>
                <a:srgbClr val="002060"/>
              </a:buClr>
            </a:pPr>
            <a:r>
              <a:rPr lang="it-IT" sz="3600" dirty="0" smtClean="0">
                <a:solidFill>
                  <a:prstClr val="black"/>
                </a:solidFill>
              </a:rPr>
              <a:t>Un piano non testato è un piano che non funzionerà.</a:t>
            </a:r>
          </a:p>
          <a:p>
            <a:pPr marL="608013" indent="-608013" eaLnBrk="1" hangingPunct="1">
              <a:buNone/>
            </a:pPr>
            <a:endParaRPr lang="it-IT" sz="2800" dirty="0" smtClean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3200" dirty="0">
              <a:solidFill>
                <a:prstClr val="black"/>
              </a:solidFill>
            </a:endParaRPr>
          </a:p>
          <a:p>
            <a:pPr algn="just">
              <a:lnSpc>
                <a:spcPts val="2300"/>
              </a:lnSpc>
              <a:spcBef>
                <a:spcPts val="1000"/>
              </a:spcBef>
            </a:pPr>
            <a:endParaRPr lang="it-IT" sz="2800" dirty="0">
              <a:solidFill>
                <a:prstClr val="black"/>
              </a:solidFill>
            </a:endParaRPr>
          </a:p>
          <a:p>
            <a:pPr marL="608013" indent="-608013" eaLnBrk="1" hangingPunct="1">
              <a:buNone/>
            </a:pPr>
            <a:endParaRPr lang="it-IT" sz="2800" dirty="0"/>
          </a:p>
          <a:p>
            <a:pPr marL="0" lvl="0" indent="0" algn="just" defTabSz="914400">
              <a:lnSpc>
                <a:spcPts val="2300"/>
              </a:lnSpc>
              <a:spcBef>
                <a:spcPts val="1000"/>
              </a:spcBef>
              <a:buNone/>
            </a:pPr>
            <a:endParaRPr lang="it-IT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18" y="0"/>
            <a:ext cx="9144000" cy="6858000"/>
          </a:xfrm>
          <a:prstGeom prst="rect">
            <a:avLst/>
          </a:prstGeom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143277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Definizioni ovvie:</a:t>
            </a:r>
          </a:p>
          <a:p>
            <a:pPr>
              <a:buClr>
                <a:srgbClr val="002060"/>
              </a:buClr>
            </a:pPr>
            <a:r>
              <a:rPr lang="it-IT" dirty="0" smtClean="0"/>
              <a:t>Nessuno vi potrà dire quando avrete un emergenza (paradosso del tacchino)</a:t>
            </a:r>
          </a:p>
          <a:p>
            <a:pPr>
              <a:buClr>
                <a:srgbClr val="002060"/>
              </a:buClr>
            </a:pPr>
            <a:r>
              <a:rPr lang="it-IT" dirty="0" smtClean="0"/>
              <a:t>In emergenza i comportamenti non testati diventano indeterminati e pericolosi</a:t>
            </a:r>
          </a:p>
          <a:p>
            <a:pPr>
              <a:buClr>
                <a:srgbClr val="002060"/>
              </a:buClr>
            </a:pPr>
            <a:r>
              <a:rPr lang="it-IT" dirty="0" smtClean="0"/>
              <a:t>Le persone in emergenza cambiano e vanno gestite</a:t>
            </a:r>
          </a:p>
          <a:p>
            <a:pPr>
              <a:buClr>
                <a:srgbClr val="002060"/>
              </a:buClr>
            </a:pPr>
            <a:r>
              <a:rPr lang="it-IT" dirty="0" smtClean="0"/>
              <a:t>Le procedure e i mezzi vanno pensati in stato di tranquillità e serenità mai in emergenza </a:t>
            </a:r>
          </a:p>
          <a:p>
            <a:pPr>
              <a:buClr>
                <a:srgbClr val="002060"/>
              </a:buClr>
            </a:pPr>
            <a:r>
              <a:rPr lang="it-IT" dirty="0" smtClean="0"/>
              <a:t>In emergenza vi sono imprevisti continui se si sono codificati almeno i processi essenziali metà del lavoro è fatto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4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318" y="0"/>
            <a:ext cx="9144000" cy="68580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200" b="1" dirty="0" smtClean="0"/>
              <a:t>«NON ESISTE BUONO O CATTIVO TEMPO…ESISTE BUONO O CATTIVO EQUIPAGGIAMENTO»</a:t>
            </a:r>
          </a:p>
          <a:p>
            <a:pPr marL="0" indent="0" algn="ctr">
              <a:buNone/>
            </a:pPr>
            <a:endParaRPr lang="it-IT" sz="3200" b="1" dirty="0"/>
          </a:p>
          <a:p>
            <a:pPr marL="0" indent="0" algn="ctr">
              <a:buNone/>
            </a:pPr>
            <a:r>
              <a:rPr lang="it-IT" sz="3200" b="1" dirty="0" smtClean="0"/>
              <a:t>GRAZIE!</a:t>
            </a:r>
          </a:p>
          <a:p>
            <a:pPr marL="0" indent="0" algn="ctr">
              <a:buNone/>
            </a:pPr>
            <a:endParaRPr lang="it-IT" sz="3200" b="1" dirty="0"/>
          </a:p>
          <a:p>
            <a:pPr marL="0" indent="0" algn="ctr">
              <a:buNone/>
            </a:pPr>
            <a:r>
              <a:rPr lang="it-IT" sz="1600" b="1" dirty="0" smtClean="0"/>
              <a:t>Giancarlo.turati@fasternet.it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253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468313" y="1557338"/>
            <a:ext cx="82804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013" indent="-608013">
              <a:buFont typeface="Arial"/>
              <a:buNone/>
            </a:pPr>
            <a:r>
              <a:rPr lang="it-IT" dirty="0" smtClean="0"/>
              <a:t>        </a:t>
            </a:r>
          </a:p>
          <a:p>
            <a:pPr>
              <a:buClr>
                <a:srgbClr val="002060"/>
              </a:buClr>
            </a:pPr>
            <a:r>
              <a:rPr lang="it-IT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Resilienza è il fattore critico di successo</a:t>
            </a:r>
          </a:p>
          <a:p>
            <a:pPr>
              <a:buClr>
                <a:srgbClr val="002060"/>
              </a:buClr>
            </a:pPr>
            <a:r>
              <a:rPr lang="it-IT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Topo - Riccio</a:t>
            </a:r>
            <a:endParaRPr lang="it-IT" sz="2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962944"/>
            <a:ext cx="58578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8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9413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2060"/>
              </a:buClr>
            </a:pPr>
            <a:r>
              <a:rPr lang="it-IT" dirty="0" smtClean="0"/>
              <a:t>In</a:t>
            </a:r>
            <a:r>
              <a:rPr lang="it-IT" dirty="0"/>
              <a:t> </a:t>
            </a:r>
            <a:r>
              <a:rPr lang="it-IT" dirty="0" smtClean="0"/>
              <a:t>ingegneria, </a:t>
            </a:r>
            <a:r>
              <a:rPr lang="it-IT" dirty="0"/>
              <a:t>la </a:t>
            </a:r>
            <a:r>
              <a:rPr lang="it-IT" b="1" dirty="0" smtClean="0"/>
              <a:t>resilienza</a:t>
            </a:r>
            <a:r>
              <a:rPr lang="it-IT" dirty="0"/>
              <a:t> è la capacità di un </a:t>
            </a:r>
            <a:r>
              <a:rPr lang="it-IT" dirty="0" smtClean="0"/>
              <a:t>materiale</a:t>
            </a:r>
            <a:r>
              <a:rPr lang="it-IT" dirty="0"/>
              <a:t> di assorbire energia di deformazione elastica</a:t>
            </a:r>
          </a:p>
          <a:p>
            <a:pPr>
              <a:buClr>
                <a:srgbClr val="002060"/>
              </a:buClr>
            </a:pPr>
            <a:r>
              <a:rPr lang="it-IT" dirty="0" smtClean="0"/>
              <a:t>In informatica, </a:t>
            </a:r>
            <a:r>
              <a:rPr lang="it-IT" dirty="0"/>
              <a:t> è la capacità di un sistema di adattarsi alle condizioni d'uso e di resistere all'usura in modo da garantire la disponibilità dei servizi erogati</a:t>
            </a:r>
          </a:p>
          <a:p>
            <a:pPr>
              <a:buClr>
                <a:srgbClr val="002060"/>
              </a:buClr>
            </a:pPr>
            <a:r>
              <a:rPr lang="it-IT" dirty="0"/>
              <a:t>In </a:t>
            </a:r>
            <a:r>
              <a:rPr lang="it-IT" dirty="0" smtClean="0"/>
              <a:t>ecologia</a:t>
            </a:r>
            <a:r>
              <a:rPr lang="it-IT" dirty="0"/>
              <a:t> e </a:t>
            </a:r>
            <a:r>
              <a:rPr lang="it-IT" dirty="0" smtClean="0"/>
              <a:t>biologia, </a:t>
            </a:r>
            <a:r>
              <a:rPr lang="it-IT" dirty="0"/>
              <a:t> è la capacità di una materia vivente di </a:t>
            </a:r>
            <a:r>
              <a:rPr lang="it-IT" dirty="0" err="1"/>
              <a:t>autoripararsi</a:t>
            </a:r>
            <a:r>
              <a:rPr lang="it-IT" dirty="0"/>
              <a:t> dopo un danno, o quella di una comunità o di un sistema ecologico di ritornare al suo stato iniziale, dopo essere stata sottoposta a una perturbazione che ha modificato quello </a:t>
            </a:r>
            <a:r>
              <a:rPr lang="it-IT" dirty="0" smtClean="0"/>
              <a:t>stato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58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1686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608013" indent="-608013" eaLnBrk="1" hangingPunct="1">
              <a:buNone/>
            </a:pPr>
            <a:r>
              <a:rPr lang="it-IT" dirty="0"/>
              <a:t>        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it-IT" dirty="0"/>
              <a:t>In </a:t>
            </a:r>
            <a:r>
              <a:rPr lang="it-IT" dirty="0" smtClean="0"/>
              <a:t>psicologia, </a:t>
            </a:r>
            <a:r>
              <a:rPr lang="it-IT" dirty="0"/>
              <a:t> è la capacità di far fronte in maniera positiva agli eventi </a:t>
            </a:r>
            <a:r>
              <a:rPr lang="it-IT" dirty="0" smtClean="0"/>
              <a:t>traumatici.</a:t>
            </a:r>
            <a:endParaRPr lang="it-IT" dirty="0"/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it-IT" dirty="0"/>
              <a:t>Nel </a:t>
            </a:r>
            <a:r>
              <a:rPr lang="it-IT" dirty="0" smtClean="0"/>
              <a:t>risk management, </a:t>
            </a:r>
            <a:r>
              <a:rPr lang="it-IT" dirty="0"/>
              <a:t> è la capacità intrinseca di un sistema di modificare il proprio funzionamento prima, durante e in seguito ad un cambiamento o ad una perturbazione, in modo da poter continuare le operazioni necessarie sia in condizioni previste che in condizioni impreviste.</a:t>
            </a:r>
          </a:p>
        </p:txBody>
      </p:sp>
    </p:spTree>
    <p:extLst>
      <p:ext uri="{BB962C8B-B14F-4D97-AF65-F5344CB8AC3E}">
        <p14:creationId xmlns:p14="http://schemas.microsoft.com/office/powerpoint/2010/main" val="29647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0531"/>
            <a:ext cx="77152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0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1085371"/>
            <a:ext cx="8075053" cy="519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AQ Imprese e Terr2019_Layout 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1017431"/>
            <a:ext cx="7635721" cy="534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806</Words>
  <Application>Microsoft Office PowerPoint</Application>
  <PresentationFormat>Presentazione su schermo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D.effe comunicazione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Dito</dc:creator>
  <cp:lastModifiedBy>Giancarlo Turati</cp:lastModifiedBy>
  <cp:revision>9</cp:revision>
  <dcterms:created xsi:type="dcterms:W3CDTF">2019-05-23T08:35:37Z</dcterms:created>
  <dcterms:modified xsi:type="dcterms:W3CDTF">2019-05-28T13:40:11Z</dcterms:modified>
</cp:coreProperties>
</file>