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9" r:id="rId4"/>
    <p:sldId id="270" r:id="rId5"/>
    <p:sldId id="271" r:id="rId6"/>
    <p:sldId id="273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pPr/>
              <a:t>27/05/2019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pPr/>
              <a:t>27/05/2019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pPr/>
              <a:t>27/05/2019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pPr/>
              <a:t>27/05/2019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pPr/>
              <a:t>27/05/2019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pPr/>
              <a:t>27/05/2019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pPr/>
              <a:t>27/05/2019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pPr/>
              <a:t>27/05/2019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pPr/>
              <a:t>27/05/2019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pPr/>
              <a:t>27/05/2019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pPr/>
              <a:t>27/05/2019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7FBF-2D41-AD4D-B45B-B86C97A416AB}" type="datetimeFigureOut">
              <a:rPr lang="it-IT" smtClean="0"/>
              <a:pPr/>
              <a:t>27/05/2019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80353-C974-4D44-954E-B32745E2419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2637" y="3895777"/>
            <a:ext cx="904136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  <a:t> Programma Gestione Emergenze di Confindustria: </a:t>
            </a:r>
            <a:b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</a:br>
            <a: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  <a:t>l'esperienza nell'evento sismico</a:t>
            </a:r>
            <a:b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</a:br>
            <a: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  <a:t>del Centro Italia  </a:t>
            </a:r>
          </a:p>
          <a:p>
            <a:pPr algn="ctr"/>
            <a:endParaRPr lang="it-IT" sz="800" b="1" cap="all" dirty="0">
              <a:latin typeface="Corbel" pitchFamily="34" charset="0"/>
            </a:endParaRPr>
          </a:p>
          <a:p>
            <a:pPr algn="ctr"/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Roberto Cardinali </a:t>
            </a:r>
          </a:p>
          <a:p>
            <a:pPr algn="ctr"/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Responsabile PGE Confindustria</a:t>
            </a:r>
          </a:p>
          <a:p>
            <a:pPr algn="ctr"/>
            <a:endParaRPr lang="it-IT" b="1" dirty="0">
              <a:solidFill>
                <a:srgbClr val="006C92"/>
              </a:solidFill>
              <a:latin typeface="Corbel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9AD7166-F505-4339-87BF-6FD4638C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FE48B64-C01D-4126-A719-91769A0F3566}"/>
              </a:ext>
            </a:extLst>
          </p:cNvPr>
          <p:cNvSpPr/>
          <p:nvPr/>
        </p:nvSpPr>
        <p:spPr>
          <a:xfrm>
            <a:off x="1547664" y="1001961"/>
            <a:ext cx="5904656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131B9CA-2047-4ABD-9420-7BA5B7AC4DE1}"/>
              </a:ext>
            </a:extLst>
          </p:cNvPr>
          <p:cNvSpPr txBox="1"/>
          <p:nvPr/>
        </p:nvSpPr>
        <p:spPr>
          <a:xfrm>
            <a:off x="504968" y="128426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  <a:t>Principali focus di intervento</a:t>
            </a:r>
            <a:endParaRPr kumimoji="0" lang="it-IT" sz="2400" b="1" i="0" u="none" strike="noStrike" kern="1200" cap="all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67F1F191-A1AF-4A29-983D-20B4ECAD25E6}"/>
              </a:ext>
            </a:extLst>
          </p:cNvPr>
          <p:cNvSpPr/>
          <p:nvPr/>
        </p:nvSpPr>
        <p:spPr>
          <a:xfrm>
            <a:off x="980019" y="2162104"/>
            <a:ext cx="72298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C92"/>
                </a:solidFill>
                <a:latin typeface="Corbel" pitchFamily="34" charset="0"/>
              </a:rPr>
              <a:t>    moduli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uso ufficio per varie attività e moduli abitativi</a:t>
            </a:r>
          </a:p>
          <a:p>
            <a:pPr lvl="0"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•	scuole</a:t>
            </a:r>
          </a:p>
          <a:p>
            <a:pPr lvl="0"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•	containers per stoccaggio materiali di attività produttive</a:t>
            </a:r>
          </a:p>
          <a:p>
            <a:pPr lvl="0"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•	mobili e scaffalature industriali da ufficio</a:t>
            </a:r>
          </a:p>
          <a:p>
            <a:pPr lvl="0"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•	stoviglie e vassoi ed altro materiale di consumo per mense</a:t>
            </a:r>
          </a:p>
          <a:p>
            <a:pPr lvl="0"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•	lenzuola, cuscini e materassi</a:t>
            </a:r>
          </a:p>
          <a:p>
            <a:pPr lvl="0"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•	sacchi a pelo e coperte</a:t>
            </a:r>
          </a:p>
          <a:p>
            <a:pPr lvl="0"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•	materiali vari per pulizia </a:t>
            </a:r>
          </a:p>
          <a:p>
            <a:pPr lvl="0"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•	fieno e mangimi per animali</a:t>
            </a:r>
          </a:p>
          <a:p>
            <a:pPr lvl="0"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•	materiali per scuola e ufficio</a:t>
            </a:r>
          </a:p>
          <a:p>
            <a:pPr lvl="0"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•	tensostrutture</a:t>
            </a:r>
          </a:p>
          <a:p>
            <a:pPr lvl="0"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•	prodotti alimentari </a:t>
            </a:r>
          </a:p>
          <a:p>
            <a:pPr lvl="0"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•	lamiere grecate, teli e materiali da copertura </a:t>
            </a:r>
          </a:p>
          <a:p>
            <a:pPr lvl="0"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•	abbigliamento uomo-donna-bambino e calzature.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6C92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FE48B64-C01D-4126-A719-91769A0F3566}"/>
              </a:ext>
            </a:extLst>
          </p:cNvPr>
          <p:cNvSpPr/>
          <p:nvPr/>
        </p:nvSpPr>
        <p:spPr>
          <a:xfrm>
            <a:off x="324552" y="5422001"/>
            <a:ext cx="7931020" cy="8785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131B9CA-2047-4ABD-9420-7BA5B7AC4DE1}"/>
              </a:ext>
            </a:extLst>
          </p:cNvPr>
          <p:cNvSpPr txBox="1"/>
          <p:nvPr/>
        </p:nvSpPr>
        <p:spPr>
          <a:xfrm>
            <a:off x="437634" y="569680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cap="all" dirty="0">
                <a:solidFill>
                  <a:srgbClr val="007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 </a:t>
            </a:r>
            <a:r>
              <a:rPr kumimoji="0" lang="it-IT" sz="2400" b="1" i="0" u="none" strike="noStrike" kern="1200" cap="all" spc="0" normalizeH="0" baseline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3.3</a:t>
            </a:r>
            <a:r>
              <a:rPr lang="it-IT" sz="2400" b="1" cap="all" dirty="0">
                <a:solidFill>
                  <a:srgbClr val="007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0: Si riparte…</a:t>
            </a:r>
            <a:endParaRPr kumimoji="0" lang="it-IT" sz="2400" b="1" i="0" u="none" strike="noStrike" kern="1200" cap="all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C:\Users\direzione.DOMAINGEOSEC\Desktop\PGE VIDEO\IMG_6051.JPG">
            <a:extLst>
              <a:ext uri="{FF2B5EF4-FFF2-40B4-BE49-F238E27FC236}">
                <a16:creationId xmlns:a16="http://schemas.microsoft.com/office/drawing/2014/main" xmlns="" id="{F08C2F60-DE8D-4225-BF9F-F49874D33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936" t="11459" r="16499" b="27205"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9E27925-B3D2-4283-9AE7-D7F3AA2AF1B5}"/>
              </a:ext>
            </a:extLst>
          </p:cNvPr>
          <p:cNvSpPr txBox="1"/>
          <p:nvPr/>
        </p:nvSpPr>
        <p:spPr>
          <a:xfrm>
            <a:off x="394220" y="2413337"/>
            <a:ext cx="5404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Una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nuova struttura nazionale di Confindustria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nata dall’idea di Confindustria Fermo nel 2012 in occasione del sisma che colpì l’Emilia Romagna e successivamente promossa su scala nazionale da Confindustria Marche. Agisce ufficialmente secondo l’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intesa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  sottoscritta il 7 Dicembre 2016 da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Confindustria Piccola Industria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con il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Dipartimento della Protezione Civile Nazionale.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73FC12-40DB-43C0-83BD-D7F46ED0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459" t="13336" r="66870" b="33318"/>
          <a:stretch>
            <a:fillRect/>
          </a:stretch>
        </p:blipFill>
        <p:spPr bwMode="auto">
          <a:xfrm>
            <a:off x="6047656" y="1916832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FE48B64-C01D-4126-A719-91769A0F3566}"/>
              </a:ext>
            </a:extLst>
          </p:cNvPr>
          <p:cNvSpPr/>
          <p:nvPr/>
        </p:nvSpPr>
        <p:spPr>
          <a:xfrm>
            <a:off x="1547664" y="1253413"/>
            <a:ext cx="5904656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131B9CA-2047-4ABD-9420-7BA5B7AC4DE1}"/>
              </a:ext>
            </a:extLst>
          </p:cNvPr>
          <p:cNvSpPr txBox="1"/>
          <p:nvPr/>
        </p:nvSpPr>
        <p:spPr>
          <a:xfrm>
            <a:off x="504968" y="152663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  <a:t>Il contesto emergenziale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67F1F191-A1AF-4A29-983D-20B4ECAD25E6}"/>
              </a:ext>
            </a:extLst>
          </p:cNvPr>
          <p:cNvSpPr/>
          <p:nvPr/>
        </p:nvSpPr>
        <p:spPr>
          <a:xfrm>
            <a:off x="1475656" y="2640700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Le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emergenze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che investono ormai periodicamente il nostro Paese a seguito di eventi atmosferici straordinari e terremoti compromettono non solo la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sicurezza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 della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popolazione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, ma anche la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sopravvivenza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 stessa del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tessuto industriale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.</a:t>
            </a:r>
          </a:p>
          <a:p>
            <a:pPr algn="just"/>
            <a:endParaRPr lang="it-IT" dirty="0">
              <a:solidFill>
                <a:srgbClr val="006C92"/>
              </a:solidFill>
              <a:latin typeface="Corbel" pitchFamily="34" charset="0"/>
            </a:endParaRPr>
          </a:p>
          <a:p>
            <a:pPr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In questi eventi interviene sistematicamente una forte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spinta solidale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  da parte delle imprese e dei cittadini di altri territori che,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autonomamente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e in modo spesso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non coordinato,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 si organizzano per fornire ed inviare aiuti.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36FAD210-D441-4D54-AF2C-382741F4D673}"/>
              </a:ext>
            </a:extLst>
          </p:cNvPr>
          <p:cNvSpPr txBox="1"/>
          <p:nvPr/>
        </p:nvSpPr>
        <p:spPr>
          <a:xfrm>
            <a:off x="1170891" y="474692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Coordinamento territoriale PGE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D792506-C054-4FD4-BE3E-0E2E856942D0}"/>
              </a:ext>
            </a:extLst>
          </p:cNvPr>
          <p:cNvSpPr txBox="1"/>
          <p:nvPr/>
        </p:nvSpPr>
        <p:spPr>
          <a:xfrm>
            <a:off x="3345102" y="54205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Coordinamento territoriale PGE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BBAFEAFC-E0D4-4422-925A-D85DE17C79EE}"/>
              </a:ext>
            </a:extLst>
          </p:cNvPr>
          <p:cNvSpPr txBox="1"/>
          <p:nvPr/>
        </p:nvSpPr>
        <p:spPr>
          <a:xfrm>
            <a:off x="5796136" y="477418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Coordinamento territoriale PGE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26B689D-A994-4095-8FB7-BA96A448F4E5}"/>
              </a:ext>
            </a:extLst>
          </p:cNvPr>
          <p:cNvSpPr txBox="1"/>
          <p:nvPr/>
        </p:nvSpPr>
        <p:spPr>
          <a:xfrm>
            <a:off x="6479905" y="293598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Dipartimento Nazionale di Protezione Civile</a:t>
            </a:r>
          </a:p>
        </p:txBody>
      </p:sp>
      <p:sp>
        <p:nvSpPr>
          <p:cNvPr id="8" name="Freccia bidirezionale orizzontale 7">
            <a:extLst>
              <a:ext uri="{FF2B5EF4-FFF2-40B4-BE49-F238E27FC236}">
                <a16:creationId xmlns:a16="http://schemas.microsoft.com/office/drawing/2014/main" xmlns="" id="{E472E6B5-CCB6-4D20-9938-8B2BEE4593C4}"/>
              </a:ext>
            </a:extLst>
          </p:cNvPr>
          <p:cNvSpPr/>
          <p:nvPr/>
        </p:nvSpPr>
        <p:spPr>
          <a:xfrm>
            <a:off x="5889987" y="3143104"/>
            <a:ext cx="648072" cy="288032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33D0304B-CE1C-4DF9-A5E6-7881B315F98C}"/>
              </a:ext>
            </a:extLst>
          </p:cNvPr>
          <p:cNvSpPr txBox="1"/>
          <p:nvPr/>
        </p:nvSpPr>
        <p:spPr>
          <a:xfrm>
            <a:off x="899592" y="57164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6C92"/>
                </a:solidFill>
                <a:latin typeface="Corbel" pitchFamily="34" charset="0"/>
              </a:rPr>
              <a:t>Gruppo territoriale</a:t>
            </a:r>
          </a:p>
          <a:p>
            <a:pPr algn="ctr"/>
            <a:r>
              <a:rPr lang="it-IT" sz="1400" dirty="0">
                <a:solidFill>
                  <a:srgbClr val="006C92"/>
                </a:solidFill>
                <a:latin typeface="Corbel" pitchFamily="34" charset="0"/>
              </a:rPr>
              <a:t>PGE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6FE48B64-C01D-4126-A719-91769A0F3566}"/>
              </a:ext>
            </a:extLst>
          </p:cNvPr>
          <p:cNvSpPr/>
          <p:nvPr/>
        </p:nvSpPr>
        <p:spPr>
          <a:xfrm>
            <a:off x="186613" y="1047945"/>
            <a:ext cx="8453533" cy="11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131B9CA-2047-4ABD-9420-7BA5B7AC4DE1}"/>
              </a:ext>
            </a:extLst>
          </p:cNvPr>
          <p:cNvSpPr txBox="1"/>
          <p:nvPr/>
        </p:nvSpPr>
        <p:spPr>
          <a:xfrm>
            <a:off x="205273" y="1249044"/>
            <a:ext cx="862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  <a:t>La struttura di coordinamento PGE Confindustria</a:t>
            </a:r>
          </a:p>
          <a:p>
            <a:pPr lvl="0" algn="ctr"/>
            <a: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  <a:t>“ciò che serve, quando serve, dove serve”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6876688C-59B2-48B0-96F4-628022802992}"/>
              </a:ext>
            </a:extLst>
          </p:cNvPr>
          <p:cNvSpPr txBox="1"/>
          <p:nvPr/>
        </p:nvSpPr>
        <p:spPr>
          <a:xfrm>
            <a:off x="3294620" y="2846127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Task Force e Unità di Coordinamento Nazionale</a:t>
            </a:r>
          </a:p>
          <a:p>
            <a:pPr algn="ctr"/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PGE Confindustria</a:t>
            </a:r>
          </a:p>
        </p:txBody>
      </p:sp>
      <p:sp>
        <p:nvSpPr>
          <p:cNvPr id="13" name="Freccia bidirezionale orizzontale 12">
            <a:extLst>
              <a:ext uri="{FF2B5EF4-FFF2-40B4-BE49-F238E27FC236}">
                <a16:creationId xmlns:a16="http://schemas.microsoft.com/office/drawing/2014/main" xmlns="" id="{0198102F-4A67-4430-8282-7E14EDDFA71E}"/>
              </a:ext>
            </a:extLst>
          </p:cNvPr>
          <p:cNvSpPr/>
          <p:nvPr/>
        </p:nvSpPr>
        <p:spPr>
          <a:xfrm rot="19194672">
            <a:off x="2572385" y="3747851"/>
            <a:ext cx="648072" cy="288032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bidirezionale orizzontale 13">
            <a:extLst>
              <a:ext uri="{FF2B5EF4-FFF2-40B4-BE49-F238E27FC236}">
                <a16:creationId xmlns:a16="http://schemas.microsoft.com/office/drawing/2014/main" xmlns="" id="{66E879FC-25B9-4FBF-9228-DE0754DEA404}"/>
              </a:ext>
            </a:extLst>
          </p:cNvPr>
          <p:cNvSpPr/>
          <p:nvPr/>
        </p:nvSpPr>
        <p:spPr>
          <a:xfrm rot="13163603">
            <a:off x="5669900" y="3745943"/>
            <a:ext cx="648072" cy="288032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bidirezionale orizzontale 14">
            <a:extLst>
              <a:ext uri="{FF2B5EF4-FFF2-40B4-BE49-F238E27FC236}">
                <a16:creationId xmlns:a16="http://schemas.microsoft.com/office/drawing/2014/main" xmlns="" id="{07B0196F-4F6D-4100-8BEA-F17A2AF44FBE}"/>
              </a:ext>
            </a:extLst>
          </p:cNvPr>
          <p:cNvSpPr/>
          <p:nvPr/>
        </p:nvSpPr>
        <p:spPr>
          <a:xfrm rot="16200000">
            <a:off x="4114494" y="4617131"/>
            <a:ext cx="648072" cy="288032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2" descr="C:\Users\direzione.DOMAINGEOSEC\Desktop\580b57fcd9996e24bc43c543.png">
            <a:extLst>
              <a:ext uri="{FF2B5EF4-FFF2-40B4-BE49-F238E27FC236}">
                <a16:creationId xmlns:a16="http://schemas.microsoft.com/office/drawing/2014/main" xmlns="" id="{5726C205-804E-4A28-9A12-6A5817E50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0139" y="2733623"/>
            <a:ext cx="720080" cy="720080"/>
          </a:xfrm>
          <a:prstGeom prst="rect">
            <a:avLst/>
          </a:prstGeom>
          <a:noFill/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9B26D50E-CBC7-4F4C-86F9-FE90006F988C}"/>
              </a:ext>
            </a:extLst>
          </p:cNvPr>
          <p:cNvSpPr txBox="1"/>
          <p:nvPr/>
        </p:nvSpPr>
        <p:spPr>
          <a:xfrm>
            <a:off x="750607" y="2578142"/>
            <a:ext cx="129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Attivazione entro 24/48 h</a:t>
            </a:r>
          </a:p>
          <a:p>
            <a:endParaRPr lang="it-IT" sz="1400" dirty="0"/>
          </a:p>
          <a:p>
            <a:r>
              <a:rPr lang="it-IT" sz="1400" dirty="0"/>
              <a:t>Operatività h24 - 7/</a:t>
            </a:r>
            <a:r>
              <a:rPr lang="it-IT" sz="1400" dirty="0" err="1"/>
              <a:t>7</a:t>
            </a:r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93 referenti territoriali in rete.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FE48B64-C01D-4126-A719-91769A0F3566}"/>
              </a:ext>
            </a:extLst>
          </p:cNvPr>
          <p:cNvSpPr/>
          <p:nvPr/>
        </p:nvSpPr>
        <p:spPr>
          <a:xfrm>
            <a:off x="1547664" y="1130865"/>
            <a:ext cx="5904656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131B9CA-2047-4ABD-9420-7BA5B7AC4DE1}"/>
              </a:ext>
            </a:extLst>
          </p:cNvPr>
          <p:cNvSpPr txBox="1"/>
          <p:nvPr/>
        </p:nvSpPr>
        <p:spPr>
          <a:xfrm>
            <a:off x="504968" y="140408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cap="all" dirty="0" err="1">
                <a:solidFill>
                  <a:srgbClr val="007635"/>
                </a:solidFill>
                <a:latin typeface="Corbel" pitchFamily="34" charset="0"/>
              </a:rPr>
              <a:t>Attivita’</a:t>
            </a:r>
            <a: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  <a:t> di prevenzione e gestione</a:t>
            </a:r>
            <a:endParaRPr kumimoji="0" lang="it-IT" sz="2400" b="1" i="0" u="none" strike="noStrike" kern="1200" cap="all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67F1F191-A1AF-4A29-983D-20B4ECAD25E6}"/>
              </a:ext>
            </a:extLst>
          </p:cNvPr>
          <p:cNvSpPr/>
          <p:nvPr/>
        </p:nvSpPr>
        <p:spPr>
          <a:xfrm>
            <a:off x="755781" y="2289653"/>
            <a:ext cx="78563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In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“tempo di pace”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:</a:t>
            </a:r>
          </a:p>
          <a:p>
            <a:pPr lvl="0" algn="just">
              <a:defRPr/>
            </a:pP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PGE può essere promotore di attività di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sensibilizzazione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 per favorire la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cultura della resilienza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e di iniziative per la riqualificazione di fabbriche e territori.</a:t>
            </a:r>
          </a:p>
          <a:p>
            <a:pPr lvl="0" algn="just">
              <a:defRPr/>
            </a:pP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 </a:t>
            </a:r>
          </a:p>
          <a:p>
            <a:pPr lvl="0" algn="just">
              <a:defRPr/>
            </a:pP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PGE può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stimolare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 la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collaborazione fra Protezione Civile e imprese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nello sviluppo di attività informative, formative, piani di emergenza ed esercitazioni.</a:t>
            </a:r>
          </a:p>
          <a:p>
            <a:pPr lvl="0" algn="just">
              <a:defRPr/>
            </a:pPr>
            <a:endParaRPr lang="it-IT" b="1" dirty="0">
              <a:solidFill>
                <a:srgbClr val="006C92"/>
              </a:solidFill>
              <a:latin typeface="Corbel" pitchFamily="34" charset="0"/>
            </a:endParaRPr>
          </a:p>
          <a:p>
            <a:pPr lvl="0" algn="just">
              <a:defRPr/>
            </a:pP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Nella fase di post emergenza: </a:t>
            </a:r>
          </a:p>
          <a:p>
            <a:pPr lvl="0" algn="just">
              <a:defRPr/>
            </a:pP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PGE può essere un valido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supporto alle imprese e alle Territoriali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nella delicata fase della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ripresa dell’attività lavorativa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: snellimento delle procedure, assistenza nelle relazioni con le Istituzioni, le banche e il territorio.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6C92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FE48B64-C01D-4126-A719-91769A0F3566}"/>
              </a:ext>
            </a:extLst>
          </p:cNvPr>
          <p:cNvSpPr/>
          <p:nvPr/>
        </p:nvSpPr>
        <p:spPr>
          <a:xfrm>
            <a:off x="504969" y="1253413"/>
            <a:ext cx="8041872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131B9CA-2047-4ABD-9420-7BA5B7AC4DE1}"/>
              </a:ext>
            </a:extLst>
          </p:cNvPr>
          <p:cNvSpPr txBox="1"/>
          <p:nvPr/>
        </p:nvSpPr>
        <p:spPr>
          <a:xfrm>
            <a:off x="504968" y="134197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cap="all" dirty="0" err="1">
                <a:solidFill>
                  <a:srgbClr val="007635"/>
                </a:solidFill>
                <a:latin typeface="Corbel" pitchFamily="34" charset="0"/>
              </a:rPr>
              <a:t>Pge</a:t>
            </a:r>
            <a: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  <a:t> in emergenza: </a:t>
            </a:r>
            <a:r>
              <a:rPr lang="it-IT" sz="2400" b="1" cap="all" dirty="0" err="1">
                <a:solidFill>
                  <a:srgbClr val="007635"/>
                </a:solidFill>
                <a:latin typeface="Corbel" pitchFamily="34" charset="0"/>
              </a:rPr>
              <a:t>attivita’</a:t>
            </a:r>
            <a: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  <a:t> di sostegno alle imprese e alla popolazione</a:t>
            </a:r>
            <a:endParaRPr kumimoji="0" lang="it-IT" sz="2400" b="1" i="0" u="none" strike="noStrike" kern="1200" cap="all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67F1F191-A1AF-4A29-983D-20B4ECAD25E6}"/>
              </a:ext>
            </a:extLst>
          </p:cNvPr>
          <p:cNvSpPr/>
          <p:nvPr/>
        </p:nvSpPr>
        <p:spPr>
          <a:xfrm>
            <a:off x="1475656" y="2640700"/>
            <a:ext cx="60486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PGE – in stretto coordinamento con le istituzioni - si occupa di:</a:t>
            </a:r>
          </a:p>
          <a:p>
            <a:pPr lvl="0" algn="just"/>
            <a:endParaRPr lang="it-IT" dirty="0">
              <a:solidFill>
                <a:srgbClr val="006C92"/>
              </a:solidFill>
              <a:latin typeface="Corbel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raccogliere e gestire le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richieste di intervento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per imprese e popolazione;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006C92"/>
              </a:solidFill>
              <a:latin typeface="Corbel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raccogliere e fornire direttamente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materiali e fondi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006C92"/>
              </a:solidFill>
              <a:latin typeface="Corbel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Fornire e gestire la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logistica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006C92"/>
              </a:solidFill>
              <a:latin typeface="Corbel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profilare le aziende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disponibili a mettere a disposizione le proprie risorse per sostenere altre aziende del settore o le attività di Protezione Civile.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6C92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FE48B64-C01D-4126-A719-91769A0F3566}"/>
              </a:ext>
            </a:extLst>
          </p:cNvPr>
          <p:cNvSpPr/>
          <p:nvPr/>
        </p:nvSpPr>
        <p:spPr>
          <a:xfrm>
            <a:off x="1547664" y="1253413"/>
            <a:ext cx="5904656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131B9CA-2047-4ABD-9420-7BA5B7AC4DE1}"/>
              </a:ext>
            </a:extLst>
          </p:cNvPr>
          <p:cNvSpPr txBox="1"/>
          <p:nvPr/>
        </p:nvSpPr>
        <p:spPr>
          <a:xfrm>
            <a:off x="504968" y="152663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cap="all" dirty="0" err="1">
                <a:solidFill>
                  <a:srgbClr val="007635"/>
                </a:solidFill>
                <a:latin typeface="Corbel" pitchFamily="34" charset="0"/>
              </a:rPr>
              <a:t>Pge</a:t>
            </a:r>
            <a: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  <a:t> </a:t>
            </a:r>
            <a:r>
              <a:rPr lang="it-IT" sz="2400" b="1" cap="all" dirty="0" err="1">
                <a:solidFill>
                  <a:srgbClr val="007635"/>
                </a:solidFill>
                <a:latin typeface="Corbel" pitchFamily="34" charset="0"/>
              </a:rPr>
              <a:t>confindustria</a:t>
            </a:r>
            <a: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  <a:t>: i vantaggi</a:t>
            </a:r>
            <a:endParaRPr kumimoji="0" lang="it-IT" sz="2400" b="1" i="0" u="none" strike="noStrike" kern="1200" cap="all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67F1F191-A1AF-4A29-983D-20B4ECAD25E6}"/>
              </a:ext>
            </a:extLst>
          </p:cNvPr>
          <p:cNvSpPr/>
          <p:nvPr/>
        </p:nvSpPr>
        <p:spPr>
          <a:xfrm>
            <a:off x="158620" y="2534748"/>
            <a:ext cx="86873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Sostegno rapido e coordinato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per le  imprese e per le esigenze della popolazione.</a:t>
            </a:r>
          </a:p>
          <a:p>
            <a:pPr algn="just"/>
            <a:endParaRPr lang="it-IT" dirty="0">
              <a:solidFill>
                <a:srgbClr val="006C92"/>
              </a:solidFill>
              <a:latin typeface="Corbe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Sostegno efficace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per rendere disponibile </a:t>
            </a:r>
            <a:r>
              <a:rPr lang="it-IT" b="1" dirty="0">
                <a:solidFill>
                  <a:srgbClr val="FF0000"/>
                </a:solidFill>
                <a:latin typeface="Corbel" pitchFamily="34" charset="0"/>
              </a:rPr>
              <a:t>ciò che serve, quando serve, dove serve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.</a:t>
            </a:r>
          </a:p>
          <a:p>
            <a:pPr algn="just"/>
            <a:endParaRPr lang="it-IT" dirty="0">
              <a:solidFill>
                <a:srgbClr val="006C92"/>
              </a:solidFill>
              <a:latin typeface="Corbe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Riduzione degli sprechi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di risorse e materiali.</a:t>
            </a:r>
          </a:p>
          <a:p>
            <a:pPr algn="just"/>
            <a:endParaRPr lang="it-IT" dirty="0">
              <a:solidFill>
                <a:srgbClr val="006C92"/>
              </a:solidFill>
              <a:latin typeface="Corbe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Certezza di impiego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delle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risorse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finanziare e dei beni resi disponibili dalle aziende.</a:t>
            </a:r>
          </a:p>
          <a:p>
            <a:pPr algn="just"/>
            <a:endParaRPr lang="it-IT" dirty="0">
              <a:solidFill>
                <a:srgbClr val="006C92"/>
              </a:solidFill>
              <a:latin typeface="Corbe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Assistenza alle imprese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associate per il superamento dell’emergenza.</a:t>
            </a:r>
          </a:p>
          <a:p>
            <a:pPr algn="just"/>
            <a:endParaRPr lang="it-IT" dirty="0">
              <a:solidFill>
                <a:srgbClr val="006C92"/>
              </a:solidFill>
              <a:latin typeface="Corbe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Promuovere la </a:t>
            </a: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cultura della sicurezza e della resilienza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 nelle imprese.</a:t>
            </a:r>
          </a:p>
          <a:p>
            <a:pPr algn="just"/>
            <a:endParaRPr lang="it-IT" dirty="0">
              <a:solidFill>
                <a:srgbClr val="006C92"/>
              </a:solidFill>
              <a:latin typeface="Corbe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Rafforzare il legame tra imprese e amministrazioni </a:t>
            </a:r>
            <a:r>
              <a:rPr lang="it-IT" dirty="0">
                <a:solidFill>
                  <a:srgbClr val="006C92"/>
                </a:solidFill>
                <a:latin typeface="Corbel" pitchFamily="34" charset="0"/>
              </a:rPr>
              <a:t>pubbliche sul tema della resilienza.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6C92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EFB7FE6A-AE3D-4448-BBB9-210F7F443203" descr="EFB7FE6A-AE3D-4448-BBB9-210F7F443203">
            <a:extLst>
              <a:ext uri="{FF2B5EF4-FFF2-40B4-BE49-F238E27FC236}">
                <a16:creationId xmlns:a16="http://schemas.microsoft.com/office/drawing/2014/main" xmlns="" id="{E4D8CEFD-BC30-485D-9DAD-3F086E0D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11801" b="52751"/>
          <a:stretch>
            <a:fillRect/>
          </a:stretch>
        </p:blipFill>
        <p:spPr bwMode="auto">
          <a:xfrm>
            <a:off x="5130619" y="2681847"/>
            <a:ext cx="3744416" cy="3566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FE48B64-C01D-4126-A719-91769A0F3566}"/>
              </a:ext>
            </a:extLst>
          </p:cNvPr>
          <p:cNvSpPr/>
          <p:nvPr/>
        </p:nvSpPr>
        <p:spPr>
          <a:xfrm>
            <a:off x="371579" y="1168423"/>
            <a:ext cx="8733453" cy="13964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000" b="1" cap="all" dirty="0">
                <a:solidFill>
                  <a:srgbClr val="007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it-IT" sz="2000" b="1" cap="all" dirty="0">
                <a:solidFill>
                  <a:srgbClr val="007635"/>
                </a:solidFill>
                <a:latin typeface="Corbel" pitchFamily="34" charset="0"/>
              </a:rPr>
              <a:t> Agosto </a:t>
            </a:r>
            <a:r>
              <a:rPr lang="it-IT" sz="2000" b="1" cap="all" dirty="0">
                <a:solidFill>
                  <a:srgbClr val="007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it-IT" sz="2000" b="1" cap="all" dirty="0">
                <a:solidFill>
                  <a:srgbClr val="007635"/>
                </a:solidFill>
                <a:latin typeface="Corbel" pitchFamily="34" charset="0"/>
              </a:rPr>
              <a:t> H: </a:t>
            </a:r>
            <a:r>
              <a:rPr lang="it-IT" sz="2000" b="1" cap="all" dirty="0">
                <a:solidFill>
                  <a:srgbClr val="007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3,36</a:t>
            </a:r>
          </a:p>
          <a:p>
            <a:pPr lvl="0" algn="ctr"/>
            <a:r>
              <a:rPr lang="it-IT" sz="2000" b="1" cap="all" dirty="0">
                <a:solidFill>
                  <a:srgbClr val="007635"/>
                </a:solidFill>
                <a:latin typeface="Corbel" pitchFamily="34" charset="0"/>
              </a:rPr>
              <a:t>Evento sismico magnitudo </a:t>
            </a:r>
            <a:r>
              <a:rPr lang="it-IT" sz="2000" b="1" cap="all" dirty="0">
                <a:solidFill>
                  <a:srgbClr val="007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6.0</a:t>
            </a:r>
          </a:p>
          <a:p>
            <a:pPr lvl="0" algn="ctr"/>
            <a:r>
              <a:rPr lang="it-IT" sz="2000" b="1" cap="all" dirty="0">
                <a:solidFill>
                  <a:srgbClr val="007635"/>
                </a:solidFill>
                <a:latin typeface="Corbel" pitchFamily="34" charset="0"/>
              </a:rPr>
              <a:t>Epicentro tra Accumoli e Arquata del Tronto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2EC2D6B-C2F2-47DF-A4C6-1B6D093D3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140968"/>
            <a:ext cx="4360192" cy="25123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FE48B64-C01D-4126-A719-91769A0F3566}"/>
              </a:ext>
            </a:extLst>
          </p:cNvPr>
          <p:cNvSpPr/>
          <p:nvPr/>
        </p:nvSpPr>
        <p:spPr>
          <a:xfrm>
            <a:off x="577383" y="1353854"/>
            <a:ext cx="7931020" cy="8785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131B9CA-2047-4ABD-9420-7BA5B7AC4DE1}"/>
              </a:ext>
            </a:extLst>
          </p:cNvPr>
          <p:cNvSpPr txBox="1"/>
          <p:nvPr/>
        </p:nvSpPr>
        <p:spPr>
          <a:xfrm>
            <a:off x="550716" y="160322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cap="all" dirty="0" err="1">
                <a:solidFill>
                  <a:srgbClr val="007635"/>
                </a:solidFill>
                <a:latin typeface="Corbel" pitchFamily="34" charset="0"/>
              </a:rPr>
              <a:t>Pge</a:t>
            </a:r>
            <a:r>
              <a:rPr lang="it-IT" sz="2400" b="1" cap="all" dirty="0">
                <a:solidFill>
                  <a:srgbClr val="007635"/>
                </a:solidFill>
                <a:latin typeface="Corbel" pitchFamily="34" charset="0"/>
              </a:rPr>
              <a:t> in numeri: </a:t>
            </a:r>
            <a:r>
              <a:rPr lang="it-IT" sz="2400" b="1" cap="all" dirty="0">
                <a:solidFill>
                  <a:srgbClr val="007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agosto 2016 – 11 Giugno 2017</a:t>
            </a:r>
            <a:endParaRPr kumimoji="0" lang="it-IT" sz="2400" b="1" i="0" u="none" strike="noStrike" kern="1200" cap="all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CF5C2F80-56DB-4E9D-839B-D50FDC0A4C61}"/>
              </a:ext>
            </a:extLst>
          </p:cNvPr>
          <p:cNvSpPr/>
          <p:nvPr/>
        </p:nvSpPr>
        <p:spPr>
          <a:xfrm>
            <a:off x="578498" y="3294920"/>
            <a:ext cx="7776864" cy="172819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C47321FF-24E1-4AEA-8918-E8251719CD10}"/>
              </a:ext>
            </a:extLst>
          </p:cNvPr>
          <p:cNvSpPr txBox="1"/>
          <p:nvPr/>
        </p:nvSpPr>
        <p:spPr>
          <a:xfrm>
            <a:off x="2483768" y="3294920"/>
            <a:ext cx="18722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&gt; </a:t>
            </a:r>
            <a:r>
              <a:rPr kumimoji="0" lang="it-IT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250</a:t>
            </a:r>
            <a:r>
              <a:rPr kumimoji="0" lang="it-IT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Aziende che hanno offerto beni e servizi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C0F279D-9F1E-4BED-B0EA-33EDB78B5A29}"/>
              </a:ext>
            </a:extLst>
          </p:cNvPr>
          <p:cNvSpPr txBox="1"/>
          <p:nvPr/>
        </p:nvSpPr>
        <p:spPr>
          <a:xfrm>
            <a:off x="4319972" y="3347154"/>
            <a:ext cx="21602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&gt; 3 </a:t>
            </a:r>
            <a:r>
              <a:rPr kumimoji="0" lang="it-IT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Mln</a:t>
            </a:r>
            <a:r>
              <a:rPr kumimoji="0" lang="it-IT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€</a:t>
            </a:r>
            <a:r>
              <a:rPr kumimoji="0" lang="it-IT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algn="ctr" defTabSz="914400"/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 Risorse donate e gestite direttamente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353810AE-AE31-42AE-B839-128946054B92}"/>
              </a:ext>
            </a:extLst>
          </p:cNvPr>
          <p:cNvSpPr txBox="1"/>
          <p:nvPr/>
        </p:nvSpPr>
        <p:spPr>
          <a:xfrm>
            <a:off x="6339138" y="3329700"/>
            <a:ext cx="20162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93</a:t>
            </a: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Referenti territoriali in rete PGE nazionale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17A2FAE-17AF-4656-9F4E-3571FC7FCA5A}"/>
              </a:ext>
            </a:extLst>
          </p:cNvPr>
          <p:cNvSpPr txBox="1"/>
          <p:nvPr/>
        </p:nvSpPr>
        <p:spPr>
          <a:xfrm>
            <a:off x="788638" y="3315825"/>
            <a:ext cx="1800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kern="0" dirty="0">
                <a:solidFill>
                  <a:prstClr val="black"/>
                </a:solidFill>
              </a:rPr>
              <a:t>29</a:t>
            </a:r>
            <a:r>
              <a:rPr kumimoji="0" lang="it-IT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Giorni di attività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006C92"/>
                </a:solidFill>
                <a:latin typeface="Corbel" pitchFamily="34" charset="0"/>
              </a:rPr>
              <a:t> incessante</a:t>
            </a:r>
          </a:p>
        </p:txBody>
      </p:sp>
      <p:pic>
        <p:nvPicPr>
          <p:cNvPr id="11" name="Picture 2" descr="C:\Users\direzione.DOMAINGEOSEC\Desktop\580b57fcd9996e24bc43c543.png">
            <a:extLst>
              <a:ext uri="{FF2B5EF4-FFF2-40B4-BE49-F238E27FC236}">
                <a16:creationId xmlns:a16="http://schemas.microsoft.com/office/drawing/2014/main" xmlns="" id="{12EA7883-2F92-4D64-A9E0-83431A48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7775" y="3347154"/>
            <a:ext cx="477797" cy="464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Presentazione su schermo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D.effe comunicazione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Dito</dc:creator>
  <cp:lastModifiedBy>pcenti</cp:lastModifiedBy>
  <cp:revision>11</cp:revision>
  <dcterms:created xsi:type="dcterms:W3CDTF">2019-05-23T08:35:37Z</dcterms:created>
  <dcterms:modified xsi:type="dcterms:W3CDTF">2019-05-27T13:22:27Z</dcterms:modified>
</cp:coreProperties>
</file>