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05" r:id="rId1"/>
    <p:sldMasterId id="2147483826" r:id="rId2"/>
    <p:sldMasterId id="2147483838" r:id="rId3"/>
    <p:sldMasterId id="2147483850" r:id="rId4"/>
    <p:sldMasterId id="2147483855" r:id="rId5"/>
  </p:sldMasterIdLst>
  <p:notesMasterIdLst>
    <p:notesMasterId r:id="rId29"/>
  </p:notesMasterIdLst>
  <p:handoutMasterIdLst>
    <p:handoutMasterId r:id="rId30"/>
  </p:handoutMasterIdLst>
  <p:sldIdLst>
    <p:sldId id="295" r:id="rId6"/>
    <p:sldId id="351" r:id="rId7"/>
    <p:sldId id="414" r:id="rId8"/>
    <p:sldId id="415" r:id="rId9"/>
    <p:sldId id="412" r:id="rId10"/>
    <p:sldId id="413" r:id="rId11"/>
    <p:sldId id="416" r:id="rId12"/>
    <p:sldId id="417" r:id="rId13"/>
    <p:sldId id="418" r:id="rId14"/>
    <p:sldId id="420" r:id="rId15"/>
    <p:sldId id="422" r:id="rId16"/>
    <p:sldId id="423" r:id="rId17"/>
    <p:sldId id="424" r:id="rId18"/>
    <p:sldId id="426" r:id="rId19"/>
    <p:sldId id="438" r:id="rId20"/>
    <p:sldId id="433" r:id="rId21"/>
    <p:sldId id="434" r:id="rId22"/>
    <p:sldId id="435" r:id="rId23"/>
    <p:sldId id="436" r:id="rId24"/>
    <p:sldId id="437" r:id="rId25"/>
    <p:sldId id="429" r:id="rId26"/>
    <p:sldId id="431" r:id="rId27"/>
    <p:sldId id="439" r:id="rId28"/>
  </p:sldIdLst>
  <p:sldSz cx="9144000" cy="6858000" type="letter"/>
  <p:notesSz cx="9872663" cy="67976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A70B"/>
    <a:srgbClr val="353535"/>
    <a:srgbClr val="009CBD"/>
    <a:srgbClr val="D9D9D6"/>
    <a:srgbClr val="E1C8B0"/>
    <a:srgbClr val="C2A48C"/>
    <a:srgbClr val="83B93C"/>
    <a:srgbClr val="FFFFFF"/>
    <a:srgbClr val="6D6D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0814" autoAdjust="0"/>
  </p:normalViewPr>
  <p:slideViewPr>
    <p:cSldViewPr snapToObjects="1">
      <p:cViewPr varScale="1">
        <p:scale>
          <a:sx n="89" d="100"/>
          <a:sy n="89" d="100"/>
        </p:scale>
        <p:origin x="57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2225" y="0"/>
            <a:ext cx="4278154" cy="339884"/>
          </a:xfrm>
          <a:prstGeom prst="rect">
            <a:avLst/>
          </a:prstGeom>
        </p:spPr>
        <p:txBody>
          <a:bodyPr vert="horz" lIns="91440" tIns="45720" rIns="91440" bIns="45720" rtlCol="0"/>
          <a:lstStyle>
            <a:lvl1pPr algn="r">
              <a:defRPr sz="1200"/>
            </a:lvl1pPr>
          </a:lstStyle>
          <a:p>
            <a:fld id="{F3D53DB6-B2D6-9A4F-A06C-9DE9EA6F7DD3}" type="datetimeFigureOut">
              <a:rPr lang="en-US" smtClean="0"/>
              <a:pPr/>
              <a:t>6/22/2016</a:t>
            </a:fld>
            <a:endParaRPr lang="en-US"/>
          </a:p>
        </p:txBody>
      </p:sp>
      <p:sp>
        <p:nvSpPr>
          <p:cNvPr id="4" name="Footer Placeholder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2225" y="6456612"/>
            <a:ext cx="4278154" cy="339884"/>
          </a:xfrm>
          <a:prstGeom prst="rect">
            <a:avLst/>
          </a:prstGeom>
        </p:spPr>
        <p:txBody>
          <a:bodyPr vert="horz" lIns="91440" tIns="45720" rIns="91440" bIns="45720" rtlCol="0" anchor="b"/>
          <a:lstStyle>
            <a:lvl1pPr algn="r">
              <a:defRPr sz="1200"/>
            </a:lvl1pPr>
          </a:lstStyle>
          <a:p>
            <a:fld id="{BD6FAFC7-4558-764F-A640-6BC3F2A653CE}" type="slidenum">
              <a:rPr lang="en-US" smtClean="0"/>
              <a:pPr/>
              <a:t>‹#›</a:t>
            </a:fld>
            <a:endParaRPr lang="en-US"/>
          </a:p>
        </p:txBody>
      </p:sp>
    </p:spTree>
    <p:extLst>
      <p:ext uri="{BB962C8B-B14F-4D97-AF65-F5344CB8AC3E}">
        <p14:creationId xmlns:p14="http://schemas.microsoft.com/office/powerpoint/2010/main" val="1497307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4"/>
          </a:xfrm>
          <a:prstGeom prst="rect">
            <a:avLst/>
          </a:prstGeom>
        </p:spPr>
        <p:txBody>
          <a:bodyPr vert="horz" lIns="91440" tIns="45720" rIns="91440" bIns="45720" rtlCol="0"/>
          <a:lstStyle>
            <a:lvl1pPr algn="r">
              <a:defRPr sz="1200"/>
            </a:lvl1pPr>
          </a:lstStyle>
          <a:p>
            <a:fld id="{6C0B4C64-571D-D748-AC2B-636E97AE73BE}" type="datetimeFigureOut">
              <a:rPr lang="en-US" smtClean="0"/>
              <a:pPr/>
              <a:t>6/22/2016</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278154"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4"/>
          </a:xfrm>
          <a:prstGeom prst="rect">
            <a:avLst/>
          </a:prstGeom>
        </p:spPr>
        <p:txBody>
          <a:bodyPr vert="horz" lIns="91440" tIns="45720" rIns="91440" bIns="45720" rtlCol="0" anchor="b"/>
          <a:lstStyle>
            <a:lvl1pPr algn="r">
              <a:defRPr sz="1200"/>
            </a:lvl1pPr>
          </a:lstStyle>
          <a:p>
            <a:fld id="{CA19A758-BB6D-C145-9DB7-2653BC3DBBC5}" type="slidenum">
              <a:rPr lang="en-US" smtClean="0"/>
              <a:pPr/>
              <a:t>‹#›</a:t>
            </a:fld>
            <a:endParaRPr lang="en-US"/>
          </a:p>
        </p:txBody>
      </p:sp>
    </p:spTree>
    <p:extLst>
      <p:ext uri="{BB962C8B-B14F-4D97-AF65-F5344CB8AC3E}">
        <p14:creationId xmlns:p14="http://schemas.microsoft.com/office/powerpoint/2010/main" val="1026515321"/>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9A758-BB6D-C145-9DB7-2653BC3DBBC5}" type="slidenum">
              <a:rPr lang="en-US" smtClean="0"/>
              <a:pPr/>
              <a:t>1</a:t>
            </a:fld>
            <a:endParaRPr lang="en-US"/>
          </a:p>
        </p:txBody>
      </p:sp>
    </p:spTree>
    <p:extLst>
      <p:ext uri="{BB962C8B-B14F-4D97-AF65-F5344CB8AC3E}">
        <p14:creationId xmlns:p14="http://schemas.microsoft.com/office/powerpoint/2010/main" val="36977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sz="1600" kern="1200" dirty="0" smtClean="0">
                <a:solidFill>
                  <a:schemeClr val="tx1"/>
                </a:solidFill>
                <a:latin typeface="+mn-lt"/>
                <a:ea typeface="+mn-ea"/>
                <a:cs typeface="+mn-cs"/>
              </a:rPr>
              <a:t>Per le PMI europee, l’esportazione è un’attività commerciale soprattutto business-to-business. L’esportazione per clienti privati europei e non, è spesso un business a volume elevato e margine sottile capace di attrarre le imprese di maggiori dimensioni.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Tuttavia, esistono alcune eccezioni, come indicato dal sondaggio UPS. Anche se circa tre quarti delle esportazioni (74%) del campione di sette Paesi è riferito alle imprese e non ai privati, le PMI di due Paesi (Regno Unito e Germania) destinano oltre un terzo delle proprie esportazioni ai privati.</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La Germania vanta la percentuale più elevata di spedizioni a consumatori privati (39% per le PMI</a:t>
            </a:r>
          </a:p>
          <a:p>
            <a:r>
              <a:rPr lang="it-IT" sz="1600" kern="1200" dirty="0" smtClean="0">
                <a:solidFill>
                  <a:schemeClr val="tx1"/>
                </a:solidFill>
                <a:latin typeface="+mn-lt"/>
                <a:ea typeface="+mn-ea"/>
                <a:cs typeface="+mn-cs"/>
              </a:rPr>
              <a:t>tedesche), mentre il Regno Unito la segue a ruota (36% di spedizioni delle PMI ai clienti privati).</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Belgio, Francia e Polonia destinano l’80% delle spedizioni alle aziende.</a:t>
            </a:r>
          </a:p>
          <a:p>
            <a:r>
              <a:rPr lang="it-IT" sz="1600" kern="1200" dirty="0" smtClean="0">
                <a:solidFill>
                  <a:schemeClr val="tx1"/>
                </a:solidFill>
                <a:latin typeface="+mn-lt"/>
                <a:ea typeface="+mn-ea"/>
                <a:cs typeface="+mn-cs"/>
              </a:rPr>
              <a:t> </a:t>
            </a:r>
          </a:p>
          <a:p>
            <a:pPr marL="0" marR="0" indent="0" algn="l" defTabSz="609585" rtl="0" eaLnBrk="1" fontAlgn="auto" latinLnBrk="0" hangingPunct="1">
              <a:lnSpc>
                <a:spcPct val="100000"/>
              </a:lnSpc>
              <a:spcBef>
                <a:spcPts val="0"/>
              </a:spcBef>
              <a:spcAft>
                <a:spcPts val="0"/>
              </a:spcAft>
              <a:buClrTx/>
              <a:buSzTx/>
              <a:buFontTx/>
              <a:buNone/>
              <a:tabLst/>
              <a:defRPr/>
            </a:pPr>
            <a:r>
              <a:rPr lang="it-IT" sz="1600" dirty="0" smtClean="0"/>
              <a:t>Esiste una correlazione tra dimensioni delle aziende e tipo di business. È destinato ai consumatori il 27% delle spedizioni delle microimprese il 14% delle piccole e il 10% delle medie.</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Esiste inoltre una forte correlazione tra il tipo di business e il settore di attività. I </a:t>
            </a:r>
            <a:r>
              <a:rPr lang="it-IT" sz="1600" kern="1200" dirty="0" err="1" smtClean="0">
                <a:solidFill>
                  <a:schemeClr val="tx1"/>
                </a:solidFill>
                <a:latin typeface="+mn-lt"/>
                <a:ea typeface="+mn-ea"/>
                <a:cs typeface="+mn-cs"/>
              </a:rPr>
              <a:t>retailer</a:t>
            </a:r>
            <a:r>
              <a:rPr lang="it-IT" sz="1600" kern="1200" dirty="0" smtClean="0">
                <a:solidFill>
                  <a:schemeClr val="tx1"/>
                </a:solidFill>
                <a:latin typeface="+mn-lt"/>
                <a:ea typeface="+mn-ea"/>
                <a:cs typeface="+mn-cs"/>
              </a:rPr>
              <a:t> sono prevalentemente B2C, a cui destinano il 43% delle esportazioni. Più sbilanciata a favore del B2B l’attività delle aziende degli altri settori: quelle high </a:t>
            </a:r>
            <a:r>
              <a:rPr lang="it-IT" sz="1600" kern="1200" dirty="0" err="1" smtClean="0">
                <a:solidFill>
                  <a:schemeClr val="tx1"/>
                </a:solidFill>
                <a:latin typeface="+mn-lt"/>
                <a:ea typeface="+mn-ea"/>
                <a:cs typeface="+mn-cs"/>
              </a:rPr>
              <a:t>tech</a:t>
            </a:r>
            <a:r>
              <a:rPr lang="it-IT" sz="1600" kern="1200" dirty="0" smtClean="0">
                <a:solidFill>
                  <a:schemeClr val="tx1"/>
                </a:solidFill>
                <a:latin typeface="+mn-lt"/>
                <a:ea typeface="+mn-ea"/>
                <a:cs typeface="+mn-cs"/>
              </a:rPr>
              <a:t> ed </a:t>
            </a:r>
            <a:r>
              <a:rPr lang="it-IT" sz="1600" kern="1200" dirty="0" err="1" smtClean="0">
                <a:solidFill>
                  <a:schemeClr val="tx1"/>
                </a:solidFill>
                <a:latin typeface="+mn-lt"/>
                <a:ea typeface="+mn-ea"/>
                <a:cs typeface="+mn-cs"/>
              </a:rPr>
              <a:t>healthcare</a:t>
            </a:r>
            <a:r>
              <a:rPr lang="it-IT" sz="1600" kern="1200" dirty="0" smtClean="0">
                <a:solidFill>
                  <a:schemeClr val="tx1"/>
                </a:solidFill>
                <a:latin typeface="+mn-lt"/>
                <a:ea typeface="+mn-ea"/>
                <a:cs typeface="+mn-cs"/>
              </a:rPr>
              <a:t> inviano ai consumatori solo il 15% delle spedizioni,</a:t>
            </a:r>
            <a:r>
              <a:rPr lang="it-IT" sz="1600" kern="1200" baseline="0" dirty="0" smtClean="0">
                <a:solidFill>
                  <a:schemeClr val="tx1"/>
                </a:solidFill>
                <a:latin typeface="+mn-lt"/>
                <a:ea typeface="+mn-ea"/>
                <a:cs typeface="+mn-cs"/>
              </a:rPr>
              <a:t> nell’</a:t>
            </a:r>
            <a:r>
              <a:rPr lang="it-IT" sz="1600" kern="1200" dirty="0" err="1" smtClean="0">
                <a:solidFill>
                  <a:schemeClr val="tx1"/>
                </a:solidFill>
                <a:latin typeface="+mn-lt"/>
                <a:ea typeface="+mn-ea"/>
                <a:cs typeface="+mn-cs"/>
              </a:rPr>
              <a:t>IM&amp;A</a:t>
            </a:r>
            <a:r>
              <a:rPr lang="it-IT" sz="1600" kern="1200" dirty="0" smtClean="0">
                <a:solidFill>
                  <a:schemeClr val="tx1"/>
                </a:solidFill>
                <a:latin typeface="+mn-lt"/>
                <a:ea typeface="+mn-ea"/>
                <a:cs typeface="+mn-cs"/>
              </a:rPr>
              <a:t> la</a:t>
            </a:r>
            <a:r>
              <a:rPr lang="it-IT" sz="1600" kern="1200" baseline="0" dirty="0" smtClean="0">
                <a:solidFill>
                  <a:schemeClr val="tx1"/>
                </a:solidFill>
                <a:latin typeface="+mn-lt"/>
                <a:ea typeface="+mn-ea"/>
                <a:cs typeface="+mn-cs"/>
              </a:rPr>
              <a:t> percentuale scende a</a:t>
            </a:r>
            <a:r>
              <a:rPr lang="it-IT" sz="1600" kern="1200" dirty="0" smtClean="0">
                <a:solidFill>
                  <a:schemeClr val="tx1"/>
                </a:solidFill>
                <a:latin typeface="+mn-lt"/>
                <a:ea typeface="+mn-ea"/>
                <a:cs typeface="+mn-cs"/>
              </a:rPr>
              <a:t>l 12%.</a:t>
            </a: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10</a:t>
            </a:fld>
            <a:endParaRPr lang="en-US"/>
          </a:p>
        </p:txBody>
      </p:sp>
    </p:spTree>
    <p:extLst>
      <p:ext uri="{BB962C8B-B14F-4D97-AF65-F5344CB8AC3E}">
        <p14:creationId xmlns:p14="http://schemas.microsoft.com/office/powerpoint/2010/main" val="174227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sz="1600" kern="1200" dirty="0" smtClean="0">
                <a:solidFill>
                  <a:schemeClr val="tx1"/>
                </a:solidFill>
                <a:latin typeface="+mn-lt"/>
                <a:ea typeface="+mn-ea"/>
                <a:cs typeface="+mn-cs"/>
              </a:rPr>
              <a:t>L’uso dei canali di vendita online da parte degli esportatori è aumentato notevolmente di anno in anno. </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Quando nella ricerca del 2014 è stata fatta una domanda simile meno della metà delle aziende di tutti i mercati esportava attraverso i canali online. Nel 2015, più della metà di tutte le aziende esportava tramite canali online in tutti i mercati, eccetto l’Italia (48%).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Anno dopo anno, la crescita delle vendite online è stata incredibile in tutti i mercati. La crescita maggiore</a:t>
            </a:r>
          </a:p>
          <a:p>
            <a:r>
              <a:rPr lang="it-IT" sz="1600" kern="1200" dirty="0" smtClean="0">
                <a:solidFill>
                  <a:schemeClr val="tx1"/>
                </a:solidFill>
                <a:latin typeface="+mn-lt"/>
                <a:ea typeface="+mn-ea"/>
                <a:cs typeface="+mn-cs"/>
              </a:rPr>
              <a:t>si è avuta in Belgio, dove la percentuale di aziende che si avvale di canali online è aumentata più di sette</a:t>
            </a:r>
          </a:p>
          <a:p>
            <a:r>
              <a:rPr lang="it-IT" sz="1600" kern="1200" dirty="0" smtClean="0">
                <a:solidFill>
                  <a:schemeClr val="tx1"/>
                </a:solidFill>
                <a:latin typeface="+mn-lt"/>
                <a:ea typeface="+mn-ea"/>
                <a:cs typeface="+mn-cs"/>
              </a:rPr>
              <a:t>volte, fino al 52%.</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La percentuale maggiore di aziende che utilizza canali online si trova nei Paesi Bassi (74%), seguita dal</a:t>
            </a:r>
          </a:p>
          <a:p>
            <a:r>
              <a:rPr lang="it-IT" sz="1600" kern="1200" dirty="0" smtClean="0">
                <a:solidFill>
                  <a:schemeClr val="tx1"/>
                </a:solidFill>
                <a:latin typeface="+mn-lt"/>
                <a:ea typeface="+mn-ea"/>
                <a:cs typeface="+mn-cs"/>
              </a:rPr>
              <a:t>Regno Unito (70%) e dalla Polonia (63%).</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Una media del 53% delle aziende in tutti i mercati vende tramite i canali online, e il 38% delle</a:t>
            </a:r>
          </a:p>
          <a:p>
            <a:r>
              <a:rPr lang="it-IT" sz="1600" kern="1200" dirty="0" smtClean="0">
                <a:solidFill>
                  <a:schemeClr val="tx1"/>
                </a:solidFill>
                <a:latin typeface="+mn-lt"/>
                <a:ea typeface="+mn-ea"/>
                <a:cs typeface="+mn-cs"/>
              </a:rPr>
              <a:t>PMI esportatrici ritiene che la vendita online tramite il proprio sito Web sia attualmente il canale di</a:t>
            </a:r>
          </a:p>
          <a:p>
            <a:r>
              <a:rPr lang="it-IT" sz="1600" kern="1200" dirty="0" smtClean="0">
                <a:solidFill>
                  <a:schemeClr val="tx1"/>
                </a:solidFill>
                <a:latin typeface="+mn-lt"/>
                <a:ea typeface="+mn-ea"/>
                <a:cs typeface="+mn-cs"/>
              </a:rPr>
              <a:t>vendita più importante.</a:t>
            </a: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11</a:t>
            </a:fld>
            <a:endParaRPr lang="en-US"/>
          </a:p>
        </p:txBody>
      </p:sp>
    </p:spTree>
    <p:extLst>
      <p:ext uri="{BB962C8B-B14F-4D97-AF65-F5344CB8AC3E}">
        <p14:creationId xmlns:p14="http://schemas.microsoft.com/office/powerpoint/2010/main" val="280453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it-IT" sz="1600" kern="1200" dirty="0" smtClean="0">
                <a:solidFill>
                  <a:schemeClr val="tx1"/>
                </a:solidFill>
                <a:latin typeface="+mn-lt"/>
                <a:ea typeface="+mn-ea"/>
                <a:cs typeface="+mn-cs"/>
              </a:rPr>
              <a:t>Il canale di vendite online sta emergendo come fattore trainante per le PMI esportatrici. Le vendite tramite il sito Web aziendale stanno aumentando grazie agli enormi vantaggi dell’e-commerce a livello di export in termini di costi.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I costi interni nei mercati di destinazione sono minimizzati dal commercio online, mentre i costi delle spedizioni e doganali possono essere automatizzati e resi completamente visibili ai clienti.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Tuttavia, le aziende devono tenere conto che il canale della forza vendita continua a essere molto importante: nella maggior parte dei mercati la forza vendita è classificata come il secondo canale più importante, dopo il canale online.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La conclusione è che, nonostante l’enorme crescita nell’uso dei canali online, le aziende non dovrebbero trascurare la forza vendita e altri canali a favore delle vendite online.</a:t>
            </a:r>
            <a:endParaRPr lang="it-IT" sz="16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CA19A758-BB6D-C145-9DB7-2653BC3DBBC5}" type="slidenum">
              <a:rPr lang="en-US" smtClean="0"/>
              <a:pPr/>
              <a:t>12</a:t>
            </a:fld>
            <a:endParaRPr lang="en-US"/>
          </a:p>
        </p:txBody>
      </p:sp>
    </p:spTree>
    <p:extLst>
      <p:ext uri="{BB962C8B-B14F-4D97-AF65-F5344CB8AC3E}">
        <p14:creationId xmlns:p14="http://schemas.microsoft.com/office/powerpoint/2010/main" val="286473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r>
              <a:rPr lang="it-IT" sz="1600" kern="1200" dirty="0" smtClean="0">
                <a:solidFill>
                  <a:schemeClr val="tx1"/>
                </a:solidFill>
                <a:latin typeface="+mn-lt"/>
                <a:ea typeface="+mn-ea"/>
                <a:cs typeface="+mn-cs"/>
              </a:rPr>
              <a:t>Una maggioranza significativa di PMI afferma che l’incentivo più importante all’esportazione è stata la richiesta dei clienti.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Tuttavia, anche il bisogno di crescita, una posizione forte del prodotto e il desiderio di aumentare il profilo dell’azienda sono fattori trainanti per l’esportazione.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Aziende in Belgio, Francia, Germania e Regno Unito hanno tutte indicato che la domanda dei clienti è stato il principale fattore trainante per l’inizio delle esportazioni.</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In tutti i mercati, eccetto l’Italia, la richiesta dei clienti è stata citata tra i primi tre fattori per l’esportazione.</a:t>
            </a:r>
          </a:p>
          <a:p>
            <a:endParaRPr lang="it-IT" sz="1600" kern="1200" dirty="0" smtClean="0">
              <a:solidFill>
                <a:schemeClr val="tx1"/>
              </a:solidFill>
              <a:latin typeface="+mn-lt"/>
              <a:ea typeface="+mn-ea"/>
              <a:cs typeface="+mn-cs"/>
            </a:endParaRPr>
          </a:p>
          <a:p>
            <a:endParaRPr lang="it-IT" sz="1600" kern="1200" dirty="0" smtClean="0">
              <a:solidFill>
                <a:schemeClr val="tx1"/>
              </a:solidFill>
              <a:latin typeface="+mn-lt"/>
              <a:ea typeface="+mn-ea"/>
              <a:cs typeface="+mn-cs"/>
            </a:endParaRPr>
          </a:p>
          <a:p>
            <a:pPr marL="0" algn="l" defTabSz="609585" rtl="0" eaLnBrk="1" latinLnBrk="0" hangingPunct="1"/>
            <a:r>
              <a:rPr lang="it-IT" sz="1600" kern="1200" dirty="0" smtClean="0">
                <a:solidFill>
                  <a:schemeClr val="tx1"/>
                </a:solidFill>
                <a:latin typeface="+mn-lt"/>
                <a:ea typeface="+mn-ea"/>
                <a:cs typeface="+mn-cs"/>
              </a:rPr>
              <a:t>I clienti sono il fattore principale quando si tratta di cominciare a esportare: Per il 34% delle aziende, le</a:t>
            </a:r>
          </a:p>
          <a:p>
            <a:pPr marL="0" algn="l" defTabSz="609585" rtl="0" eaLnBrk="1" latinLnBrk="0" hangingPunct="1"/>
            <a:r>
              <a:rPr lang="it-IT" sz="1600" kern="1200" dirty="0" smtClean="0">
                <a:solidFill>
                  <a:schemeClr val="tx1"/>
                </a:solidFill>
                <a:latin typeface="+mn-lt"/>
                <a:ea typeface="+mn-ea"/>
                <a:cs typeface="+mn-cs"/>
              </a:rPr>
              <a:t>richieste da nuovi clienti sono state all’origine della prima esportazione, mentre per un altro 10% sono stati</a:t>
            </a:r>
          </a:p>
          <a:p>
            <a:pPr marL="0" algn="l" defTabSz="609585" rtl="0" eaLnBrk="1" latinLnBrk="0" hangingPunct="1"/>
            <a:r>
              <a:rPr lang="it-IT" sz="1600" kern="1200" dirty="0" smtClean="0">
                <a:solidFill>
                  <a:schemeClr val="tx1"/>
                </a:solidFill>
                <a:latin typeface="+mn-lt"/>
                <a:ea typeface="+mn-ea"/>
                <a:cs typeface="+mn-cs"/>
              </a:rPr>
              <a:t>i clienti esistenti a guidare la prima vendita.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La domanda dei clienti è stata un fattore più significativo per le aziende del settore </a:t>
            </a:r>
            <a:r>
              <a:rPr lang="it-IT" sz="1600" kern="1200" dirty="0" err="1" smtClean="0">
                <a:solidFill>
                  <a:schemeClr val="tx1"/>
                </a:solidFill>
                <a:latin typeface="+mn-lt"/>
                <a:ea typeface="+mn-ea"/>
                <a:cs typeface="+mn-cs"/>
              </a:rPr>
              <a:t>healthcare</a:t>
            </a:r>
            <a:r>
              <a:rPr lang="it-IT" sz="1600" kern="1200" dirty="0" smtClean="0">
                <a:solidFill>
                  <a:schemeClr val="tx1"/>
                </a:solidFill>
                <a:latin typeface="+mn-lt"/>
                <a:ea typeface="+mn-ea"/>
                <a:cs typeface="+mn-cs"/>
              </a:rPr>
              <a:t> (il 56% delle</a:t>
            </a:r>
          </a:p>
          <a:p>
            <a:r>
              <a:rPr lang="it-IT" sz="1600" kern="1200" dirty="0" smtClean="0">
                <a:solidFill>
                  <a:schemeClr val="tx1"/>
                </a:solidFill>
                <a:latin typeface="+mn-lt"/>
                <a:ea typeface="+mn-ea"/>
                <a:cs typeface="+mn-cs"/>
              </a:rPr>
              <a:t>aziende lo indicano come fattore importante) e meno significativo per le aziende </a:t>
            </a:r>
            <a:r>
              <a:rPr lang="it-IT" sz="1600" kern="1200" dirty="0" err="1" smtClean="0">
                <a:solidFill>
                  <a:schemeClr val="tx1"/>
                </a:solidFill>
                <a:latin typeface="+mn-lt"/>
                <a:ea typeface="+mn-ea"/>
                <a:cs typeface="+mn-cs"/>
              </a:rPr>
              <a:t>retail</a:t>
            </a:r>
            <a:r>
              <a:rPr lang="it-IT" sz="1600" kern="1200" dirty="0" smtClean="0">
                <a:solidFill>
                  <a:schemeClr val="tx1"/>
                </a:solidFill>
                <a:latin typeface="+mn-lt"/>
                <a:ea typeface="+mn-ea"/>
                <a:cs typeface="+mn-cs"/>
              </a:rPr>
              <a:t> (42% delle aziende).</a:t>
            </a:r>
          </a:p>
          <a:p>
            <a:pPr marL="0" algn="l" defTabSz="609585" rtl="0" eaLnBrk="1" latinLnBrk="0" hangingPunct="1"/>
            <a:endParaRPr lang="it-IT" sz="1600" kern="1200" dirty="0" smtClean="0">
              <a:solidFill>
                <a:schemeClr val="tx1"/>
              </a:solidFill>
              <a:latin typeface="+mn-lt"/>
              <a:ea typeface="+mn-ea"/>
              <a:cs typeface="+mn-cs"/>
            </a:endParaRPr>
          </a:p>
          <a:p>
            <a:pPr marL="0" algn="l" defTabSz="609585" rtl="0" eaLnBrk="1" latinLnBrk="0" hangingPunct="1"/>
            <a:r>
              <a:rPr lang="it-IT" sz="1600" kern="1200" dirty="0" smtClean="0">
                <a:solidFill>
                  <a:schemeClr val="tx1"/>
                </a:solidFill>
                <a:latin typeface="+mn-lt"/>
                <a:ea typeface="+mn-ea"/>
                <a:cs typeface="+mn-cs"/>
              </a:rPr>
              <a:t>Anche la creazione di un sito aziendale di e-commerce è stata significativa (il 10% delle aziende ha fatto la prima vendita attraverso questo canale), così come le fiere (9% delle aziende). I siti e-commerce di terzi, i partner di esportazione nel mercato di destinazione e le pubblicità nel mercato di destinazione sono stati fattori molto meno importanti (il 5% o meno delle aziende ha concluso la prima vendita tramite questi canali).</a:t>
            </a:r>
            <a:endParaRPr lang="it-IT" sz="16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CA19A758-BB6D-C145-9DB7-2653BC3DBBC5}" type="slidenum">
              <a:rPr lang="en-US" smtClean="0"/>
              <a:pPr/>
              <a:t>13</a:t>
            </a:fld>
            <a:endParaRPr lang="en-US"/>
          </a:p>
        </p:txBody>
      </p:sp>
    </p:spTree>
    <p:extLst>
      <p:ext uri="{BB962C8B-B14F-4D97-AF65-F5344CB8AC3E}">
        <p14:creationId xmlns:p14="http://schemas.microsoft.com/office/powerpoint/2010/main" val="112080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r>
              <a:rPr lang="it-IT" sz="1600" kern="1200" dirty="0" smtClean="0">
                <a:solidFill>
                  <a:schemeClr val="tx1"/>
                </a:solidFill>
                <a:latin typeface="+mn-lt"/>
                <a:ea typeface="+mn-ea"/>
                <a:cs typeface="+mn-cs"/>
              </a:rPr>
              <a:t>Secondo le PMI europee la principale preoccupazione degli esportatori è la sicurezza fisica (smarrimento o danni) delle spedizioni all’estero all’interno dell’UE. In cinque mercati su sette oggetto del sondaggio, il rischio che le merci vengano smarrite o danneggiate è stato citato come la principale preoccupazione degli esportatori, mentre in Germania e Polonia come seconda preoccupazione principale. Sono stati menzionati anche la velocità della consegna e i costi di spedizione. Per le esportazioni al di fuori dell’UE, le preoccupazioni riguardano anche le norme che regolano le esportazioni e le questioni relative allo sdoganamento, sebbene il rischio di danni alle merci e la velocità e affidabilità della consegna siano ancora fra le prime tre preoccupazioni per tutti i mercati, eccetto la Germania.</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Gli esportatori europei attivi all’interno dell’UE sono preoccupati principalmente per la sicurezza</a:t>
            </a:r>
          </a:p>
          <a:p>
            <a:r>
              <a:rPr lang="it-IT" sz="1600" kern="1200" dirty="0" smtClean="0">
                <a:solidFill>
                  <a:schemeClr val="tx1"/>
                </a:solidFill>
                <a:latin typeface="+mn-lt"/>
                <a:ea typeface="+mn-ea"/>
                <a:cs typeface="+mn-cs"/>
              </a:rPr>
              <a:t>fisica delle spedizioni. Nel complesso questa è stata la priorità principale delle PMI nel 2015 (il 52%</a:t>
            </a:r>
          </a:p>
          <a:p>
            <a:r>
              <a:rPr lang="it-IT" sz="1600" kern="1200" dirty="0" smtClean="0">
                <a:solidFill>
                  <a:schemeClr val="tx1"/>
                </a:solidFill>
                <a:latin typeface="+mn-lt"/>
                <a:ea typeface="+mn-ea"/>
                <a:cs typeface="+mn-cs"/>
              </a:rPr>
              <a:t>delle aziende che spediscono nell’UE indica questa come la preoccupazione principale). La Polonia</a:t>
            </a:r>
          </a:p>
          <a:p>
            <a:r>
              <a:rPr lang="it-IT" sz="1600" kern="1200" dirty="0" smtClean="0">
                <a:solidFill>
                  <a:schemeClr val="tx1"/>
                </a:solidFill>
                <a:latin typeface="+mn-lt"/>
                <a:ea typeface="+mn-ea"/>
                <a:cs typeface="+mn-cs"/>
              </a:rPr>
              <a:t>e la Germania sono gli unici due Paesi in cui le PMI esportatrici non considerano la sicurezza fisica</a:t>
            </a:r>
          </a:p>
          <a:p>
            <a:r>
              <a:rPr lang="it-IT" sz="1600" kern="1200" dirty="0" smtClean="0">
                <a:solidFill>
                  <a:schemeClr val="tx1"/>
                </a:solidFill>
                <a:latin typeface="+mn-lt"/>
                <a:ea typeface="+mn-ea"/>
                <a:cs typeface="+mn-cs"/>
              </a:rPr>
              <a:t>(smarrimento o danni) come preoccupazione principale o ostacolo per le esportazioni all’interno dell’UE.</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La sicurezza di Internet è rientrata in parte nella classifica delle preoccupazioni: quando a un campione</a:t>
            </a:r>
          </a:p>
          <a:p>
            <a:r>
              <a:rPr lang="it-IT" sz="1600" kern="1200" dirty="0" smtClean="0">
                <a:solidFill>
                  <a:schemeClr val="tx1"/>
                </a:solidFill>
                <a:latin typeface="+mn-lt"/>
                <a:ea typeface="+mn-ea"/>
                <a:cs typeface="+mn-cs"/>
              </a:rPr>
              <a:t>leggermente diverso di PMI esportatrici è stato chiesto quali sono state le preoccupazioni principali nel 2014,</a:t>
            </a:r>
          </a:p>
          <a:p>
            <a:r>
              <a:rPr lang="it-IT" sz="1600" kern="1200" dirty="0" smtClean="0">
                <a:solidFill>
                  <a:schemeClr val="tx1"/>
                </a:solidFill>
                <a:latin typeface="+mn-lt"/>
                <a:ea typeface="+mn-ea"/>
                <a:cs typeface="+mn-cs"/>
              </a:rPr>
              <a:t>la sicurezza di Internet e il </a:t>
            </a:r>
            <a:r>
              <a:rPr lang="it-IT" sz="1600" kern="1200" dirty="0" err="1" smtClean="0">
                <a:solidFill>
                  <a:schemeClr val="tx1"/>
                </a:solidFill>
                <a:latin typeface="+mn-lt"/>
                <a:ea typeface="+mn-ea"/>
                <a:cs typeface="+mn-cs"/>
              </a:rPr>
              <a:t>phishing</a:t>
            </a:r>
            <a:r>
              <a:rPr lang="it-IT" sz="1600" kern="1200" dirty="0" smtClean="0">
                <a:solidFill>
                  <a:schemeClr val="tx1"/>
                </a:solidFill>
                <a:latin typeface="+mn-lt"/>
                <a:ea typeface="+mn-ea"/>
                <a:cs typeface="+mn-cs"/>
              </a:rPr>
              <a:t> sono stati il secondo problema più citato all’interno dell’UE. Nel 2015</a:t>
            </a:r>
          </a:p>
          <a:p>
            <a:r>
              <a:rPr lang="it-IT" sz="1600" kern="1200" dirty="0" smtClean="0">
                <a:solidFill>
                  <a:schemeClr val="tx1"/>
                </a:solidFill>
                <a:latin typeface="+mn-lt"/>
                <a:ea typeface="+mn-ea"/>
                <a:cs typeface="+mn-cs"/>
              </a:rPr>
              <a:t>la sicurezza di Internet è stata il quarto problema più citato. Tuttavia, le PMI tedesche la indicano come</a:t>
            </a:r>
          </a:p>
          <a:p>
            <a:r>
              <a:rPr lang="it-IT" sz="1600" kern="1200" dirty="0" smtClean="0">
                <a:solidFill>
                  <a:schemeClr val="tx1"/>
                </a:solidFill>
                <a:latin typeface="+mn-lt"/>
                <a:ea typeface="+mn-ea"/>
                <a:cs typeface="+mn-cs"/>
              </a:rPr>
              <a:t>preoccupazione principale e le aziende nei Paesi Bassi la citano come terza preoccupazione principale.</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Le norme che regolano l’esportazione e lo sdoganamento hanno un profilo un po’ più alto per le PMI europee che esportano al di fuori dell’UE; sono citate come le principali preoccupazioni in Germania (regolamenti) e in Italia (dogana).</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Il rischio che le merci vengano smarrite o danneggiate è citato fra le prime tre preoccupazioni da tutte</a:t>
            </a:r>
          </a:p>
          <a:p>
            <a:r>
              <a:rPr lang="it-IT" sz="1600" kern="1200" dirty="0" smtClean="0">
                <a:solidFill>
                  <a:schemeClr val="tx1"/>
                </a:solidFill>
                <a:latin typeface="+mn-lt"/>
                <a:ea typeface="+mn-ea"/>
                <a:cs typeface="+mn-cs"/>
              </a:rPr>
              <a:t>le PMI europee che esportano al di fuori dell’UE, eccetto la Germania.</a:t>
            </a:r>
          </a:p>
          <a:p>
            <a:endParaRPr lang="it-IT" sz="1600" kern="1200" dirty="0" smtClean="0">
              <a:solidFill>
                <a:schemeClr val="tx1"/>
              </a:solidFill>
              <a:latin typeface="+mn-lt"/>
              <a:ea typeface="+mn-ea"/>
              <a:cs typeface="+mn-cs"/>
            </a:endParaRPr>
          </a:p>
          <a:p>
            <a:pPr marL="0" marR="0" indent="0" algn="l" defTabSz="609585" rtl="0" eaLnBrk="1" fontAlgn="auto" latinLnBrk="0" hangingPunct="1">
              <a:lnSpc>
                <a:spcPct val="100000"/>
              </a:lnSpc>
              <a:spcBef>
                <a:spcPts val="0"/>
              </a:spcBef>
              <a:spcAft>
                <a:spcPts val="0"/>
              </a:spcAft>
              <a:buClrTx/>
              <a:buSzTx/>
              <a:buFontTx/>
              <a:buNone/>
              <a:tabLst/>
              <a:defRPr/>
            </a:pPr>
            <a:r>
              <a:rPr lang="it-IT" sz="1600" kern="1200" dirty="0" smtClean="0">
                <a:solidFill>
                  <a:schemeClr val="tx1"/>
                </a:solidFill>
                <a:latin typeface="+mn-lt"/>
                <a:ea typeface="+mn-ea"/>
                <a:cs typeface="+mn-cs"/>
              </a:rPr>
              <a:t>IN</a:t>
            </a:r>
            <a:r>
              <a:rPr lang="it-IT" sz="1600" kern="1200" baseline="0" dirty="0" smtClean="0">
                <a:solidFill>
                  <a:schemeClr val="tx1"/>
                </a:solidFill>
                <a:latin typeface="+mn-lt"/>
                <a:ea typeface="+mn-ea"/>
                <a:cs typeface="+mn-cs"/>
              </a:rPr>
              <a:t> </a:t>
            </a:r>
            <a:r>
              <a:rPr lang="it-IT" sz="1600" kern="1200" dirty="0" smtClean="0">
                <a:solidFill>
                  <a:schemeClr val="tx1"/>
                </a:solidFill>
                <a:latin typeface="+mn-lt"/>
                <a:ea typeface="+mn-ea"/>
                <a:cs typeface="+mn-cs"/>
              </a:rPr>
              <a:t>CONCLUSIONE </a:t>
            </a:r>
            <a:r>
              <a:rPr lang="it-IT" sz="1600" dirty="0" smtClean="0"/>
              <a:t>Sicurezza online e i problemi finanziari sono ancora preoccupazioni per le PMI che esportano, ma quelle principali sono problemi pratici che partner logistici come UPS possono aiutare a risolvere, piuttosto che degli ostacoli legati a fiducia e familiarità rispetto al commercio online, caratteristici dei primi tempi dell’e-commerce.</a:t>
            </a:r>
          </a:p>
          <a:p>
            <a:endParaRPr lang="it-IT" sz="1600" kern="1200" dirty="0" smtClean="0">
              <a:solidFill>
                <a:schemeClr val="tx1"/>
              </a:solidFill>
              <a:latin typeface="+mn-lt"/>
              <a:ea typeface="+mn-ea"/>
              <a:cs typeface="+mn-cs"/>
            </a:endParaRPr>
          </a:p>
          <a:p>
            <a:endParaRPr lang="it-IT" sz="16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CA19A758-BB6D-C145-9DB7-2653BC3DBBC5}" type="slidenum">
              <a:rPr lang="en-US" smtClean="0"/>
              <a:pPr/>
              <a:t>14</a:t>
            </a:fld>
            <a:endParaRPr lang="en-US"/>
          </a:p>
        </p:txBody>
      </p:sp>
    </p:spTree>
    <p:extLst>
      <p:ext uri="{BB962C8B-B14F-4D97-AF65-F5344CB8AC3E}">
        <p14:creationId xmlns:p14="http://schemas.microsoft.com/office/powerpoint/2010/main" val="43496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9A758-BB6D-C145-9DB7-2653BC3DBBC5}" type="slidenum">
              <a:rPr lang="en-US" smtClean="0"/>
              <a:pPr/>
              <a:t>23</a:t>
            </a:fld>
            <a:endParaRPr lang="en-US"/>
          </a:p>
        </p:txBody>
      </p:sp>
    </p:spTree>
    <p:extLst>
      <p:ext uri="{BB962C8B-B14F-4D97-AF65-F5344CB8AC3E}">
        <p14:creationId xmlns:p14="http://schemas.microsoft.com/office/powerpoint/2010/main" val="89394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9A758-BB6D-C145-9DB7-2653BC3DBBC5}" type="slidenum">
              <a:rPr lang="en-US" smtClean="0"/>
              <a:pPr/>
              <a:t>2</a:t>
            </a:fld>
            <a:endParaRPr lang="en-US"/>
          </a:p>
        </p:txBody>
      </p:sp>
    </p:spTree>
    <p:extLst>
      <p:ext uri="{BB962C8B-B14F-4D97-AF65-F5344CB8AC3E}">
        <p14:creationId xmlns:p14="http://schemas.microsoft.com/office/powerpoint/2010/main" val="137448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62500" lnSpcReduction="20000"/>
          </a:bodyPr>
          <a:lstStyle/>
          <a:p>
            <a:r>
              <a:rPr lang="it-IT" sz="1600" kern="1200" dirty="0" smtClean="0">
                <a:solidFill>
                  <a:schemeClr val="tx1"/>
                </a:solidFill>
                <a:latin typeface="+mn-lt"/>
                <a:ea typeface="+mn-ea"/>
                <a:cs typeface="+mn-cs"/>
              </a:rPr>
              <a:t>L’importanza delle piccole e medie imprese (PMI) come principale fonte di ricchezza e scambi commerciali anche nelle economie più avanzate, viene spesso trascurata.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Secondo l’ultima </a:t>
            </a:r>
            <a:r>
              <a:rPr lang="it-IT" sz="1600" i="1" kern="1200" dirty="0" smtClean="0">
                <a:solidFill>
                  <a:schemeClr val="tx1"/>
                </a:solidFill>
                <a:latin typeface="+mn-lt"/>
                <a:ea typeface="+mn-ea"/>
                <a:cs typeface="+mn-cs"/>
              </a:rPr>
              <a:t>SME Performance </a:t>
            </a:r>
            <a:r>
              <a:rPr lang="it-IT" sz="1600" i="1" kern="1200" dirty="0" err="1" smtClean="0">
                <a:solidFill>
                  <a:schemeClr val="tx1"/>
                </a:solidFill>
                <a:latin typeface="+mn-lt"/>
                <a:ea typeface="+mn-ea"/>
                <a:cs typeface="+mn-cs"/>
              </a:rPr>
              <a:t>Review</a:t>
            </a:r>
            <a:r>
              <a:rPr lang="it-IT" sz="1600" i="1" kern="1200" dirty="0" smtClean="0">
                <a:solidFill>
                  <a:schemeClr val="tx1"/>
                </a:solidFill>
                <a:latin typeface="+mn-lt"/>
                <a:ea typeface="+mn-ea"/>
                <a:cs typeface="+mn-cs"/>
              </a:rPr>
              <a:t> della Commissione </a:t>
            </a:r>
            <a:r>
              <a:rPr lang="it-IT" sz="1600" i="1" kern="1200" dirty="0" err="1" smtClean="0">
                <a:solidFill>
                  <a:schemeClr val="tx1"/>
                </a:solidFill>
                <a:latin typeface="+mn-lt"/>
                <a:ea typeface="+mn-ea"/>
                <a:cs typeface="+mn-cs"/>
              </a:rPr>
              <a:t>Europea</a:t>
            </a:r>
            <a:r>
              <a:rPr lang="it-IT" sz="1600" kern="1200" dirty="0" err="1" smtClean="0">
                <a:solidFill>
                  <a:schemeClr val="tx1"/>
                </a:solidFill>
                <a:latin typeface="+mn-lt"/>
                <a:ea typeface="+mn-ea"/>
                <a:cs typeface="+mn-cs"/>
              </a:rPr>
              <a:t>*</a:t>
            </a:r>
            <a:r>
              <a:rPr lang="it-IT" sz="1600" kern="1200" dirty="0" smtClean="0">
                <a:solidFill>
                  <a:schemeClr val="tx1"/>
                </a:solidFill>
                <a:latin typeface="+mn-lt"/>
                <a:ea typeface="+mn-ea"/>
                <a:cs typeface="+mn-cs"/>
              </a:rPr>
              <a:t>, 99 aziende europee su 100 sono “piccole e medie imprese.</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21,6 milioni di PMI appartengono al settore non finanziario</a:t>
            </a:r>
            <a:r>
              <a:rPr lang="it-IT" sz="1600" kern="1200" baseline="0" dirty="0" smtClean="0">
                <a:solidFill>
                  <a:schemeClr val="tx1"/>
                </a:solidFill>
                <a:latin typeface="+mn-lt"/>
                <a:ea typeface="+mn-ea"/>
                <a:cs typeface="+mn-cs"/>
              </a:rPr>
              <a:t> e </a:t>
            </a:r>
            <a:r>
              <a:rPr lang="it-IT" sz="1600" kern="1200" dirty="0" smtClean="0">
                <a:solidFill>
                  <a:schemeClr val="tx1"/>
                </a:solidFill>
                <a:latin typeface="+mn-lt"/>
                <a:ea typeface="+mn-ea"/>
                <a:cs typeface="+mn-cs"/>
              </a:rPr>
              <a:t>offrono lavoro a 88,8 milioni di persone, i due terzi degli occupati europei.</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Di fatto la maggior parte delle PMI non esporta e - a causa della debole domanda interna rispetto all’elevata domanda delle esportazioni</a:t>
            </a:r>
            <a:r>
              <a:rPr lang="it-IT" sz="1600" kern="1200" baseline="0" dirty="0" smtClean="0">
                <a:solidFill>
                  <a:schemeClr val="tx1"/>
                </a:solidFill>
                <a:latin typeface="+mn-lt"/>
                <a:ea typeface="+mn-ea"/>
                <a:cs typeface="+mn-cs"/>
              </a:rPr>
              <a:t> </a:t>
            </a:r>
            <a:r>
              <a:rPr lang="it-IT" sz="1600" kern="1200" dirty="0" smtClean="0">
                <a:solidFill>
                  <a:schemeClr val="tx1"/>
                </a:solidFill>
                <a:latin typeface="+mn-lt"/>
                <a:ea typeface="+mn-ea"/>
                <a:cs typeface="+mn-cs"/>
              </a:rPr>
              <a:t>dal 2011 - si riscontra un calo della crescita complessiva delle PMI. Le PMI che esportano, invece, hanno riscontrato una crescita più rapida: dal 2008, infatti, la domanda estera è il principale contributo alla crescita dell’UE.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Secondo la Commissione Europea, “in un mondo sempre più globalizzato, le imprese che abbracciano una strategia globale e riescono a muoversi velocemente per sfruttare le attività internazionali ottengono vantaggi competitivi”.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Lo studio di UPS sull’export delle PMI europee intende favorire lo sviluppo delle piccole e medie imprese rilevando le opportunità di crescita a livello di esportazione </a:t>
            </a:r>
            <a:r>
              <a:rPr lang="it-IT" sz="1600" dirty="0" smtClean="0">
                <a:solidFill>
                  <a:schemeClr val="tx1"/>
                </a:solidFill>
              </a:rPr>
              <a:t>e individuando gli ostacoli</a:t>
            </a:r>
            <a:r>
              <a:rPr lang="it-IT" sz="1600" kern="1200" dirty="0" smtClean="0">
                <a:solidFill>
                  <a:schemeClr val="tx1"/>
                </a:solidFill>
                <a:latin typeface="+mn-lt"/>
                <a:ea typeface="+mn-ea"/>
                <a:cs typeface="+mn-cs"/>
              </a:rPr>
              <a:t>. </a:t>
            </a:r>
          </a:p>
          <a:p>
            <a:endParaRPr lang="it-IT" sz="1600" kern="1200" dirty="0" smtClean="0">
              <a:solidFill>
                <a:schemeClr val="tx1"/>
              </a:solidFill>
              <a:latin typeface="+mn-lt"/>
              <a:ea typeface="+mn-ea"/>
              <a:cs typeface="+mn-cs"/>
            </a:endParaRPr>
          </a:p>
          <a:p>
            <a:r>
              <a:rPr lang="it-IT" sz="1600" i="1" kern="1200" dirty="0" smtClean="0">
                <a:solidFill>
                  <a:schemeClr val="tx1"/>
                </a:solidFill>
                <a:latin typeface="+mn-lt"/>
                <a:ea typeface="+mn-ea"/>
                <a:cs typeface="+mn-cs"/>
              </a:rPr>
              <a:t>Il settore delle PMI detiene un importante vantaggio rispetto alle aziende di maggiori dimensioni: l’agilità. UPS intende aiutare lo sviluppo delle PMI mostrando dove ci sono importanti opportunità, quali sono le sfide da affrontare nello sviluppo delle esportazioni ed come possono affrontarle grazie a partnership e soluzioni di logistica comprovate e di elevata affidabilità.</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La ricerca si basa sulle interviste fatte a 10.717 titolari e dirigenti di piccole e medie imprese dell’Unione Europea, ovvero Belgio, Francia, Germania, Italia, Paesi Bassi, Polonia e Regno Unito.</a:t>
            </a:r>
          </a:p>
          <a:p>
            <a:pPr marL="0" marR="0" indent="0" algn="l" defTabSz="609585"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3</a:t>
            </a:fld>
            <a:endParaRPr lang="en-US"/>
          </a:p>
        </p:txBody>
      </p:sp>
    </p:spTree>
    <p:extLst>
      <p:ext uri="{BB962C8B-B14F-4D97-AF65-F5344CB8AC3E}">
        <p14:creationId xmlns:p14="http://schemas.microsoft.com/office/powerpoint/2010/main" val="336957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r>
              <a:rPr lang="it-IT" sz="1600" kern="1200" dirty="0" smtClean="0">
                <a:solidFill>
                  <a:schemeClr val="tx1"/>
                </a:solidFill>
                <a:latin typeface="+mn-lt"/>
                <a:ea typeface="+mn-ea"/>
                <a:cs typeface="+mn-cs"/>
              </a:rPr>
              <a:t>Alla fine del 2013, UPS ha commissionato il sondaggio quantitativo “Crescita attraverso il commercio dell’esportazione” nel Regno Unito e in Germania per ottenere informazioni sulle PMI che esportano.</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All’inizio del 2014, lo studio è stato esteso anche ad altri mercati al fine di identificare elementi di innesco e ostacoli percepiti in termini di esportazione.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L’obiettivo era anche quello di esaminare le fonti di informazione utilizzate per prendere decisioni consapevoli sull’export e i canali di business utilizzati.</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Il report di quest’anno si basa su questo lavoro: il sondaggio 2015 include una gamma più ampia di domande rivolte a soggetti appartenenti ai principali settori del business, concentrandosi sulle aziende già attive nel campo dell’esportazione o che prevedono di esportare nei prossimi 12 mesi.</a:t>
            </a:r>
          </a:p>
          <a:p>
            <a:endParaRPr lang="it-IT" sz="1600" kern="1200" dirty="0" smtClean="0">
              <a:solidFill>
                <a:schemeClr val="tx1"/>
              </a:solidFill>
              <a:latin typeface="+mn-lt"/>
              <a:ea typeface="+mn-ea"/>
              <a:cs typeface="+mn-cs"/>
            </a:endParaRPr>
          </a:p>
          <a:p>
            <a:r>
              <a:rPr lang="it-IT" sz="1600" dirty="0" smtClean="0"/>
              <a:t>Lo studio del 2015 ha preso in esame 10.717 titolari, dirigenti, figure commerciali e amministratori delle PMI intervistati nel secondo semestre 2015.</a:t>
            </a:r>
          </a:p>
          <a:p>
            <a:endParaRPr lang="it-IT" sz="1600" dirty="0" smtClean="0"/>
          </a:p>
          <a:p>
            <a:r>
              <a:rPr lang="it-IT" sz="1600" dirty="0" smtClean="0"/>
              <a:t>Le interviste sono state condotte in Belgio (1298), Francia (2133), Germania (1745), Italia (1949), Paesi Bassi (1087), Polonia (1404) e Regno Unito (1101). </a:t>
            </a:r>
          </a:p>
          <a:p>
            <a:endParaRPr lang="it-IT" sz="1600" dirty="0" smtClean="0"/>
          </a:p>
          <a:p>
            <a:r>
              <a:rPr lang="it-IT" sz="1600" dirty="0" smtClean="0"/>
              <a:t>Le aziende intervistate per la ricerca sono </a:t>
            </a:r>
            <a:r>
              <a:rPr lang="en-US" sz="1600" dirty="0" smtClean="0"/>
              <a:t>state individuate </a:t>
            </a:r>
            <a:r>
              <a:rPr lang="en-US" sz="1600" dirty="0" err="1" smtClean="0"/>
              <a:t>dai</a:t>
            </a:r>
            <a:r>
              <a:rPr lang="en-US" sz="1600" dirty="0" smtClean="0"/>
              <a:t> business information specialists di </a:t>
            </a:r>
            <a:r>
              <a:rPr lang="it-IT" sz="1600" dirty="0" err="1" smtClean="0"/>
              <a:t>Dun</a:t>
            </a:r>
            <a:r>
              <a:rPr lang="it-IT" sz="1600" dirty="0" smtClean="0"/>
              <a:t> &amp; </a:t>
            </a:r>
            <a:r>
              <a:rPr lang="it-IT" sz="1600" dirty="0" err="1" smtClean="0"/>
              <a:t>Bradstreet</a:t>
            </a:r>
            <a:r>
              <a:rPr lang="it-IT" sz="1600" dirty="0" smtClean="0"/>
              <a:t> nell’ambito di quattro settori: il settore </a:t>
            </a:r>
            <a:r>
              <a:rPr lang="en-US" sz="1600" dirty="0" err="1" smtClean="0"/>
              <a:t>industriale</a:t>
            </a:r>
            <a:r>
              <a:rPr lang="en-US" sz="1600" dirty="0" smtClean="0"/>
              <a:t> </a:t>
            </a:r>
            <a:r>
              <a:rPr lang="en-US" sz="1600" dirty="0" err="1" smtClean="0"/>
              <a:t>ed</a:t>
            </a:r>
            <a:r>
              <a:rPr lang="en-US" sz="1600" dirty="0" smtClean="0"/>
              <a:t> automotive (IM&amp;A), retail, high-tech </a:t>
            </a:r>
            <a:r>
              <a:rPr lang="en-US" sz="1600" dirty="0" err="1" smtClean="0"/>
              <a:t>ed</a:t>
            </a:r>
            <a:r>
              <a:rPr lang="en-US" sz="1600" dirty="0" smtClean="0"/>
              <a:t> healthcare.</a:t>
            </a:r>
          </a:p>
          <a:p>
            <a:endParaRPr lang="it-IT" sz="1600" kern="1200" dirty="0" smtClean="0">
              <a:solidFill>
                <a:schemeClr val="tx1"/>
              </a:solidFill>
              <a:latin typeface="+mn-lt"/>
              <a:ea typeface="+mn-ea"/>
              <a:cs typeface="+mn-cs"/>
            </a:endParaRPr>
          </a:p>
          <a:p>
            <a:r>
              <a:rPr lang="it-IT" sz="1600" i="1" kern="1200" dirty="0" smtClean="0">
                <a:solidFill>
                  <a:schemeClr val="tx1"/>
                </a:solidFill>
                <a:latin typeface="+mn-lt"/>
                <a:ea typeface="+mn-ea"/>
                <a:cs typeface="+mn-cs"/>
              </a:rPr>
              <a:t>Sono stati esclusi settori secondari come ad esempio produttori tessili, di latte e prodotti chimici, caffè, bar e ristoranti, così come settori di rilievo come agricoltura, edilizia e ricerca mineraria. </a:t>
            </a:r>
          </a:p>
          <a:p>
            <a:endParaRPr lang="it-IT" sz="1600" i="1" kern="1200" dirty="0" smtClean="0">
              <a:solidFill>
                <a:schemeClr val="tx1"/>
              </a:solidFill>
              <a:latin typeface="+mn-lt"/>
              <a:ea typeface="+mn-ea"/>
              <a:cs typeface="+mn-cs"/>
            </a:endParaRPr>
          </a:p>
          <a:p>
            <a:r>
              <a:rPr lang="it-IT" sz="1600" i="1" kern="1200" dirty="0" smtClean="0">
                <a:solidFill>
                  <a:schemeClr val="tx1"/>
                </a:solidFill>
                <a:latin typeface="+mn-lt"/>
                <a:ea typeface="+mn-ea"/>
                <a:cs typeface="+mn-cs"/>
              </a:rPr>
              <a:t>Sono state selezionate 200 aziende di sette Paesi per un sondaggio approfondito basato su determinate quote definite in funzione delle dimensioni delle aziende. Ovvero, in ciascun Paese sono state intervistate 100 microimprese (attività con un numero di dipendenti compreso fra 1 e 9), 50 piccole imprese (attività con un numero di dipendenti compreso fra 10 e 49) e 50 medie imprese (attività con almeno 50 dipendenti). I settori commerciali sono stati rappresentati equamente con 50 aziende per ciascun settore di ciascun Paese. I dati del sondaggio sono stati bilanciati per rappresentare al meglio la popolazione in base a queste variabili.</a:t>
            </a:r>
          </a:p>
          <a:p>
            <a:pPr marL="0" marR="0" indent="0" algn="l" defTabSz="609585" rtl="0" eaLnBrk="1" fontAlgn="auto" latinLnBrk="0" hangingPunct="1">
              <a:lnSpc>
                <a:spcPct val="100000"/>
              </a:lnSpc>
              <a:spcBef>
                <a:spcPts val="0"/>
              </a:spcBef>
              <a:spcAft>
                <a:spcPts val="0"/>
              </a:spcAft>
              <a:buClrTx/>
              <a:buSzTx/>
              <a:buFontTx/>
              <a:buNone/>
              <a:tabLst/>
              <a:defRPr/>
            </a:pPr>
            <a:endParaRPr lang="it-IT" i="1"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4</a:t>
            </a:fld>
            <a:endParaRPr lang="en-US"/>
          </a:p>
        </p:txBody>
      </p:sp>
    </p:spTree>
    <p:extLst>
      <p:ext uri="{BB962C8B-B14F-4D97-AF65-F5344CB8AC3E}">
        <p14:creationId xmlns:p14="http://schemas.microsoft.com/office/powerpoint/2010/main" val="24539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pPr marL="0" marR="0" indent="0" algn="l" defTabSz="609585" rtl="0" eaLnBrk="1" fontAlgn="auto" latinLnBrk="0" hangingPunct="1">
              <a:lnSpc>
                <a:spcPct val="100000"/>
              </a:lnSpc>
              <a:spcBef>
                <a:spcPts val="0"/>
              </a:spcBef>
              <a:spcAft>
                <a:spcPts val="0"/>
              </a:spcAft>
              <a:buClrTx/>
              <a:buSzTx/>
              <a:buFontTx/>
              <a:buNone/>
              <a:tabLst/>
              <a:defRPr/>
            </a:pPr>
            <a:r>
              <a:rPr lang="it-IT" sz="1600" kern="1200" dirty="0" smtClean="0">
                <a:solidFill>
                  <a:schemeClr val="tx1"/>
                </a:solidFill>
                <a:latin typeface="+mn-lt"/>
                <a:ea typeface="+mn-ea"/>
                <a:cs typeface="+mn-cs"/>
              </a:rPr>
              <a:t>Secondo le risposte fornite da oltre 10.000 dirigenti e proprietari delle PMI interrogate, la forte crescita della domanda straniera sta spingendo numerose piccole imprese europee verso l’esportazione. Questi sono i principali risultati emersi:</a:t>
            </a:r>
          </a:p>
          <a:p>
            <a:endParaRPr lang="it-IT" dirty="0" smtClean="0"/>
          </a:p>
          <a:p>
            <a:pPr>
              <a:buFont typeface="Arial" pitchFamily="34" charset="0"/>
              <a:buChar char="•"/>
            </a:pPr>
            <a:r>
              <a:rPr lang="it-IT" sz="1600" dirty="0" smtClean="0"/>
              <a:t>Le </a:t>
            </a:r>
            <a:r>
              <a:rPr lang="it-IT" sz="1600" b="1" dirty="0" smtClean="0"/>
              <a:t>medie imprese </a:t>
            </a:r>
            <a:r>
              <a:rPr lang="it-IT" sz="1600" dirty="0" smtClean="0"/>
              <a:t>sono le PMI più inclini all’esportazione.</a:t>
            </a:r>
          </a:p>
          <a:p>
            <a:pPr>
              <a:buFont typeface="Arial" pitchFamily="34" charset="0"/>
              <a:buChar char="•"/>
            </a:pPr>
            <a:r>
              <a:rPr lang="it-IT" sz="1600" dirty="0" smtClean="0"/>
              <a:t>Gli </a:t>
            </a:r>
            <a:r>
              <a:rPr lang="it-IT" sz="1600" b="1" dirty="0" smtClean="0"/>
              <a:t>Stati Unit</a:t>
            </a:r>
            <a:r>
              <a:rPr lang="it-IT" sz="1600" dirty="0" smtClean="0"/>
              <a:t>i sono il mercato di esportazione più importante al di fuori dell’Europa.</a:t>
            </a:r>
          </a:p>
          <a:p>
            <a:pPr>
              <a:buFont typeface="Arial" pitchFamily="34" charset="0"/>
              <a:buChar char="•"/>
            </a:pPr>
            <a:r>
              <a:rPr lang="it-IT" sz="1600" dirty="0" smtClean="0"/>
              <a:t>L’esportazione viene spesso associata a </a:t>
            </a:r>
            <a:r>
              <a:rPr lang="it-IT" sz="1600" b="1" dirty="0" smtClean="0"/>
              <a:t>un fatturato più elevato.</a:t>
            </a:r>
          </a:p>
          <a:p>
            <a:pPr>
              <a:buFont typeface="Arial" pitchFamily="34" charset="0"/>
              <a:buChar char="•"/>
            </a:pPr>
            <a:r>
              <a:rPr lang="it-IT" sz="1600" dirty="0" smtClean="0"/>
              <a:t>Le vendite </a:t>
            </a:r>
            <a:r>
              <a:rPr lang="it-IT" sz="1600" b="1" dirty="0" smtClean="0"/>
              <a:t>business-to-business </a:t>
            </a:r>
            <a:r>
              <a:rPr lang="it-IT" sz="1600" dirty="0" smtClean="0"/>
              <a:t>dominano il panorama dell’esportazione delle PMI.</a:t>
            </a:r>
          </a:p>
          <a:p>
            <a:pPr>
              <a:buFont typeface="Arial" pitchFamily="34" charset="0"/>
              <a:buChar char="•"/>
            </a:pPr>
            <a:r>
              <a:rPr lang="it-IT" sz="1600" b="1" dirty="0" smtClean="0"/>
              <a:t>L’e-commerce</a:t>
            </a:r>
            <a:r>
              <a:rPr lang="it-IT" sz="1600" dirty="0" smtClean="0"/>
              <a:t> sta crescendo e diventerà uno dei principali elementi di sviluppo delle esportazioni delle PMI.</a:t>
            </a:r>
          </a:p>
          <a:p>
            <a:pPr>
              <a:buFont typeface="Arial" pitchFamily="34" charset="0"/>
              <a:buChar char="•"/>
            </a:pPr>
            <a:r>
              <a:rPr lang="it-IT" sz="1600" dirty="0" smtClean="0"/>
              <a:t>Le richieste dei </a:t>
            </a:r>
            <a:r>
              <a:rPr lang="it-IT" sz="1600" b="1" dirty="0" smtClean="0"/>
              <a:t>clienti</a:t>
            </a:r>
            <a:r>
              <a:rPr lang="it-IT" sz="1600" dirty="0" smtClean="0"/>
              <a:t> stanno spingendo le PMI europee ad avviare attività di esportazione.</a:t>
            </a:r>
          </a:p>
          <a:p>
            <a:pPr>
              <a:buFont typeface="Arial" pitchFamily="34" charset="0"/>
              <a:buChar char="•"/>
            </a:pPr>
            <a:r>
              <a:rPr lang="it-IT" sz="1600" b="1" dirty="0" smtClean="0"/>
              <a:t>L’ostacolo</a:t>
            </a:r>
            <a:r>
              <a:rPr lang="it-IT" sz="1600" dirty="0" smtClean="0"/>
              <a:t> principale per queste aziende è legato alla </a:t>
            </a:r>
            <a:r>
              <a:rPr lang="it-IT" sz="1600" b="1" dirty="0" smtClean="0"/>
              <a:t>sicurezza fisica delle spedizioni</a:t>
            </a:r>
            <a:r>
              <a:rPr lang="it-IT" sz="1600" dirty="0" smtClean="0"/>
              <a:t>.</a:t>
            </a:r>
          </a:p>
          <a:p>
            <a:pPr>
              <a:buFont typeface="Arial" pitchFamily="34" charset="0"/>
              <a:buChar char="•"/>
            </a:pPr>
            <a:r>
              <a:rPr lang="it-IT" sz="1600" b="1" dirty="0" smtClean="0"/>
              <a:t>L’innovazione</a:t>
            </a:r>
            <a:r>
              <a:rPr lang="it-IT" sz="1600" dirty="0" smtClean="0"/>
              <a:t> è la principale priorità di business per le PMI esportatrici.</a:t>
            </a:r>
          </a:p>
          <a:p>
            <a:pPr>
              <a:buFont typeface="Arial" pitchFamily="34" charset="0"/>
              <a:buNone/>
            </a:pPr>
            <a:endParaRPr lang="it-IT" sz="1600" dirty="0" smtClean="0"/>
          </a:p>
          <a:p>
            <a:pPr>
              <a:buFont typeface="Arial" pitchFamily="34" charset="0"/>
              <a:buNone/>
            </a:pPr>
            <a:r>
              <a:rPr lang="it-IT" sz="1600" dirty="0" smtClean="0"/>
              <a:t>Nel</a:t>
            </a:r>
            <a:r>
              <a:rPr lang="it-IT" sz="1600" baseline="0" dirty="0" smtClean="0"/>
              <a:t> grafico di fianco potete vedere la percentuale delle PMI esportatrice sul totale del target selezionato dalla ricerca.</a:t>
            </a:r>
            <a:endParaRPr lang="it-IT" sz="1600" dirty="0" smtClean="0"/>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5</a:t>
            </a:fld>
            <a:endParaRPr lang="en-US"/>
          </a:p>
        </p:txBody>
      </p:sp>
    </p:spTree>
    <p:extLst>
      <p:ext uri="{BB962C8B-B14F-4D97-AF65-F5344CB8AC3E}">
        <p14:creationId xmlns:p14="http://schemas.microsoft.com/office/powerpoint/2010/main" val="312693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r>
              <a:rPr lang="it-IT" sz="1600" kern="1200" dirty="0" smtClean="0">
                <a:solidFill>
                  <a:schemeClr val="tx1"/>
                </a:solidFill>
                <a:latin typeface="+mn-lt"/>
                <a:ea typeface="+mn-ea"/>
                <a:cs typeface="+mn-cs"/>
              </a:rPr>
              <a:t>Secondo lo studio di UPS diversi fattori sembrerebbero influenzare la propensione all’export:</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Dal punto di vista </a:t>
            </a:r>
            <a:r>
              <a:rPr lang="it-IT" sz="1600" b="1" kern="1200" dirty="0" smtClean="0">
                <a:solidFill>
                  <a:schemeClr val="tx1"/>
                </a:solidFill>
                <a:latin typeface="+mn-lt"/>
                <a:ea typeface="+mn-ea"/>
                <a:cs typeface="+mn-cs"/>
              </a:rPr>
              <a:t>geografico</a:t>
            </a:r>
            <a:r>
              <a:rPr lang="it-IT" sz="1600" kern="1200" dirty="0" smtClean="0">
                <a:solidFill>
                  <a:schemeClr val="tx1"/>
                </a:solidFill>
                <a:latin typeface="+mn-lt"/>
                <a:ea typeface="+mn-ea"/>
                <a:cs typeface="+mn-cs"/>
              </a:rPr>
              <a:t>, i Paesi latini – Francia e Italia – sembrerebbero</a:t>
            </a:r>
            <a:r>
              <a:rPr lang="it-IT" sz="1600" kern="1200" baseline="0" dirty="0" smtClean="0">
                <a:solidFill>
                  <a:schemeClr val="tx1"/>
                </a:solidFill>
                <a:latin typeface="+mn-lt"/>
                <a:ea typeface="+mn-ea"/>
                <a:cs typeface="+mn-cs"/>
              </a:rPr>
              <a:t> meno propensi all’attività di esportazione. L</a:t>
            </a:r>
            <a:r>
              <a:rPr lang="it-IT" sz="1600" kern="1200" dirty="0" smtClean="0">
                <a:solidFill>
                  <a:schemeClr val="tx1"/>
                </a:solidFill>
                <a:latin typeface="+mn-lt"/>
                <a:ea typeface="+mn-ea"/>
                <a:cs typeface="+mn-cs"/>
              </a:rPr>
              <a:t>eader dell’economia di esportazione delle PMI in Europa è la Germania: il Paese vanta la proporzione più elevata di esportatori nel campo delle PMI (18%) e il numero più alto di PMI che esportano a livello complessivo (oltre 120.000 su 390.000 nei segmenti identificati</a:t>
            </a:r>
            <a:r>
              <a:rPr lang="it-IT" sz="1600" kern="1200" baseline="0" dirty="0" smtClean="0">
                <a:solidFill>
                  <a:schemeClr val="tx1"/>
                </a:solidFill>
                <a:latin typeface="+mn-lt"/>
                <a:ea typeface="+mn-ea"/>
                <a:cs typeface="+mn-cs"/>
              </a:rPr>
              <a:t> nei sette Paesi oggetto della ricerca</a:t>
            </a:r>
            <a:r>
              <a:rPr lang="it-IT" sz="1600" kern="1200" dirty="0" smtClean="0">
                <a:solidFill>
                  <a:schemeClr val="tx1"/>
                </a:solidFill>
                <a:latin typeface="+mn-lt"/>
                <a:ea typeface="+mn-ea"/>
                <a:cs typeface="+mn-cs"/>
              </a:rPr>
              <a:t>).</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Dal punto di vista delle </a:t>
            </a:r>
            <a:r>
              <a:rPr lang="it-IT" sz="1600" b="1" kern="1200" dirty="0" smtClean="0">
                <a:solidFill>
                  <a:schemeClr val="tx1"/>
                </a:solidFill>
                <a:latin typeface="+mn-lt"/>
                <a:ea typeface="+mn-ea"/>
                <a:cs typeface="+mn-cs"/>
              </a:rPr>
              <a:t>dimensioni</a:t>
            </a:r>
            <a:r>
              <a:rPr lang="it-IT" sz="1600" kern="1200" dirty="0" smtClean="0">
                <a:solidFill>
                  <a:schemeClr val="tx1"/>
                </a:solidFill>
                <a:latin typeface="+mn-lt"/>
                <a:ea typeface="+mn-ea"/>
                <a:cs typeface="+mn-cs"/>
              </a:rPr>
              <a:t>, più le aziende sono grandi più esportano.</a:t>
            </a:r>
            <a:r>
              <a:rPr lang="it-IT" sz="1600" kern="1200" baseline="0" dirty="0" smtClean="0">
                <a:solidFill>
                  <a:schemeClr val="tx1"/>
                </a:solidFill>
                <a:latin typeface="+mn-lt"/>
                <a:ea typeface="+mn-ea"/>
                <a:cs typeface="+mn-cs"/>
              </a:rPr>
              <a:t> </a:t>
            </a:r>
            <a:r>
              <a:rPr lang="it-IT" sz="1600" dirty="0" smtClean="0"/>
              <a:t>ciò vale in tutti e sette i mercati, dove una media del 25% delle PMI di medie dimensioni opera a livello di esportazione, rispetto al 19% delle piccole imprese e al 13% delle microimprese. </a:t>
            </a:r>
          </a:p>
          <a:p>
            <a:endParaRPr lang="it-IT" sz="1600" kern="1200" dirty="0" smtClean="0">
              <a:solidFill>
                <a:schemeClr val="tx1"/>
              </a:solidFill>
              <a:latin typeface="+mn-lt"/>
              <a:ea typeface="+mn-ea"/>
              <a:cs typeface="+mn-cs"/>
            </a:endParaRPr>
          </a:p>
          <a:p>
            <a:r>
              <a:rPr lang="it-IT" sz="1600" i="1" u="none" kern="1200" dirty="0" smtClean="0">
                <a:solidFill>
                  <a:schemeClr val="accent1"/>
                </a:solidFill>
                <a:latin typeface="+mn-lt"/>
                <a:ea typeface="+mn-ea"/>
                <a:cs typeface="+mn-cs"/>
              </a:rPr>
              <a:t>Tuttavia, abbiamo riscontrato soprattutto</a:t>
            </a:r>
            <a:r>
              <a:rPr lang="it-IT" sz="1600" i="1" u="none" kern="1200" baseline="0" dirty="0" smtClean="0">
                <a:solidFill>
                  <a:schemeClr val="accent1"/>
                </a:solidFill>
                <a:latin typeface="+mn-lt"/>
                <a:ea typeface="+mn-ea"/>
                <a:cs typeface="+mn-cs"/>
              </a:rPr>
              <a:t> nei paesi nordici che</a:t>
            </a:r>
            <a:r>
              <a:rPr lang="it-IT" sz="1600" i="1" u="none" kern="1200" dirty="0" smtClean="0">
                <a:solidFill>
                  <a:schemeClr val="accent1"/>
                </a:solidFill>
                <a:latin typeface="+mn-lt"/>
                <a:ea typeface="+mn-ea"/>
                <a:cs typeface="+mn-cs"/>
              </a:rPr>
              <a:t> un gran numero di piccole aziende sta iniziando a dedicarsi alle attività di export. Ad esempio, il 17% delle PMI tedesche con meno di 10 dipendenti opera in termini di esportazione. In Belgio, Paesi Bassi e Regno Unito, il 14-16% delle microimprese sono esportatrici.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A livello </a:t>
            </a:r>
            <a:r>
              <a:rPr lang="it-IT" sz="1600" b="1" kern="1200" dirty="0" smtClean="0">
                <a:solidFill>
                  <a:schemeClr val="tx1"/>
                </a:solidFill>
                <a:latin typeface="+mn-lt"/>
                <a:ea typeface="+mn-ea"/>
                <a:cs typeface="+mn-cs"/>
              </a:rPr>
              <a:t>settoriale</a:t>
            </a:r>
            <a:r>
              <a:rPr lang="it-IT" sz="1600" kern="1200" dirty="0" smtClean="0">
                <a:solidFill>
                  <a:schemeClr val="tx1"/>
                </a:solidFill>
                <a:latin typeface="+mn-lt"/>
                <a:ea typeface="+mn-ea"/>
                <a:cs typeface="+mn-cs"/>
              </a:rPr>
              <a:t>, abbiamo riscontrato piccole differenze in termini di propensione all’esportazione: le aziende del settore high-tech esportano con maggiore intensità (16%), seguite da quelle del settore </a:t>
            </a:r>
            <a:r>
              <a:rPr lang="it-IT" sz="1600" kern="1200" dirty="0" err="1" smtClean="0">
                <a:solidFill>
                  <a:schemeClr val="tx1"/>
                </a:solidFill>
                <a:latin typeface="+mn-lt"/>
                <a:ea typeface="+mn-ea"/>
                <a:cs typeface="+mn-cs"/>
              </a:rPr>
              <a:t>healthcare</a:t>
            </a:r>
            <a:r>
              <a:rPr lang="it-IT" sz="1600" kern="1200" dirty="0" smtClean="0">
                <a:solidFill>
                  <a:schemeClr val="tx1"/>
                </a:solidFill>
                <a:latin typeface="+mn-lt"/>
                <a:ea typeface="+mn-ea"/>
                <a:cs typeface="+mn-cs"/>
              </a:rPr>
              <a:t> e </a:t>
            </a:r>
            <a:r>
              <a:rPr lang="it-IT" sz="1600" kern="1200" dirty="0" err="1" smtClean="0">
                <a:solidFill>
                  <a:schemeClr val="tx1"/>
                </a:solidFill>
                <a:latin typeface="+mn-lt"/>
                <a:ea typeface="+mn-ea"/>
                <a:cs typeface="+mn-cs"/>
              </a:rPr>
              <a:t>IM&amp;A</a:t>
            </a:r>
            <a:r>
              <a:rPr lang="it-IT" sz="1600" kern="1200" dirty="0" smtClean="0">
                <a:solidFill>
                  <a:schemeClr val="tx1"/>
                </a:solidFill>
                <a:latin typeface="+mn-lt"/>
                <a:ea typeface="+mn-ea"/>
                <a:cs typeface="+mn-cs"/>
              </a:rPr>
              <a:t> (15%). Il settore </a:t>
            </a:r>
            <a:r>
              <a:rPr lang="it-IT" sz="1600" kern="1200" dirty="0" err="1" smtClean="0">
                <a:solidFill>
                  <a:schemeClr val="tx1"/>
                </a:solidFill>
                <a:latin typeface="+mn-lt"/>
                <a:ea typeface="+mn-ea"/>
                <a:cs typeface="+mn-cs"/>
              </a:rPr>
              <a:t>retail</a:t>
            </a:r>
            <a:r>
              <a:rPr lang="it-IT" sz="1600" kern="1200" dirty="0" smtClean="0">
                <a:solidFill>
                  <a:schemeClr val="tx1"/>
                </a:solidFill>
                <a:latin typeface="+mn-lt"/>
                <a:ea typeface="+mn-ea"/>
                <a:cs typeface="+mn-cs"/>
              </a:rPr>
              <a:t> è meno incline all’esportazione (12%), elemento che rispecchia l’elevata attitudine B2B delle PMI esportatrici.</a:t>
            </a:r>
          </a:p>
          <a:p>
            <a:r>
              <a:rPr lang="it-IT" sz="1600" kern="1200" dirty="0" smtClean="0">
                <a:solidFill>
                  <a:schemeClr val="tx1"/>
                </a:solidFill>
                <a:latin typeface="+mn-lt"/>
                <a:ea typeface="+mn-ea"/>
                <a:cs typeface="+mn-cs"/>
              </a:rPr>
              <a:t> </a:t>
            </a:r>
          </a:p>
          <a:p>
            <a:pPr marL="0" marR="0" indent="0" algn="l" defTabSz="609585" rtl="0" eaLnBrk="1" fontAlgn="auto" latinLnBrk="0" hangingPunct="1">
              <a:lnSpc>
                <a:spcPct val="100000"/>
              </a:lnSpc>
              <a:spcBef>
                <a:spcPts val="0"/>
              </a:spcBef>
              <a:spcAft>
                <a:spcPts val="0"/>
              </a:spcAft>
              <a:buClrTx/>
              <a:buSzTx/>
              <a:buFontTx/>
              <a:buNone/>
              <a:tabLst/>
              <a:defRPr/>
            </a:pPr>
            <a:r>
              <a:rPr lang="it-IT" sz="1600" kern="1200" dirty="0" smtClean="0">
                <a:solidFill>
                  <a:schemeClr val="tx1"/>
                </a:solidFill>
                <a:latin typeface="+mn-lt"/>
                <a:ea typeface="+mn-ea"/>
                <a:cs typeface="+mn-cs"/>
              </a:rPr>
              <a:t>In generale,</a:t>
            </a:r>
            <a:r>
              <a:rPr lang="it-IT" sz="1600" kern="1200" baseline="0" dirty="0" smtClean="0">
                <a:solidFill>
                  <a:schemeClr val="tx1"/>
                </a:solidFill>
                <a:latin typeface="+mn-lt"/>
                <a:ea typeface="+mn-ea"/>
                <a:cs typeface="+mn-cs"/>
              </a:rPr>
              <a:t> l</a:t>
            </a:r>
            <a:r>
              <a:rPr lang="it-IT" sz="1600" b="1" dirty="0" smtClean="0"/>
              <a:t>a bassa percentuale delle PMI esportatrici italiane (8%) evidenzia quanto potenziale ci sia per le nostre aziende in questo campo.</a:t>
            </a:r>
          </a:p>
          <a:p>
            <a:pPr marL="0" marR="0" indent="0" algn="l" defTabSz="609585" rtl="0" eaLnBrk="1" fontAlgn="auto" latinLnBrk="0" hangingPunct="1">
              <a:lnSpc>
                <a:spcPct val="100000"/>
              </a:lnSpc>
              <a:spcBef>
                <a:spcPts val="0"/>
              </a:spcBef>
              <a:spcAft>
                <a:spcPts val="0"/>
              </a:spcAft>
              <a:buClrTx/>
              <a:buSzTx/>
              <a:buFontTx/>
              <a:buNone/>
              <a:tabLst/>
              <a:defRPr/>
            </a:pPr>
            <a:endParaRPr lang="it-IT" sz="16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6</a:t>
            </a:fld>
            <a:endParaRPr lang="en-US"/>
          </a:p>
        </p:txBody>
      </p:sp>
    </p:spTree>
    <p:extLst>
      <p:ext uri="{BB962C8B-B14F-4D97-AF65-F5344CB8AC3E}">
        <p14:creationId xmlns:p14="http://schemas.microsoft.com/office/powerpoint/2010/main" val="94455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sz="1600" kern="1200" dirty="0" smtClean="0">
                <a:solidFill>
                  <a:schemeClr val="tx1"/>
                </a:solidFill>
                <a:latin typeface="+mn-lt"/>
                <a:ea typeface="+mn-ea"/>
                <a:cs typeface="+mn-cs"/>
              </a:rPr>
              <a:t>Anche se gli Stati Uniti continuano a essere il principale mercato extra europeo per gli esportatori dell’UE, l’importanza dei singoli mercati varia in base ai singoli Paesi.</a:t>
            </a:r>
          </a:p>
          <a:p>
            <a:r>
              <a:rPr lang="it-IT" sz="1600" kern="1200" dirty="0" smtClean="0">
                <a:solidFill>
                  <a:schemeClr val="tx1"/>
                </a:solidFill>
                <a:latin typeface="+mn-lt"/>
                <a:ea typeface="+mn-ea"/>
                <a:cs typeface="+mn-cs"/>
              </a:rPr>
              <a:t>Il Regno Unito vanta la proporzione più elevata di PMI che esportano verso gli Stati Uniti (43%),</a:t>
            </a:r>
          </a:p>
          <a:p>
            <a:r>
              <a:rPr lang="it-IT" sz="1600" kern="1200" dirty="0" smtClean="0">
                <a:solidFill>
                  <a:schemeClr val="tx1"/>
                </a:solidFill>
                <a:latin typeface="+mn-lt"/>
                <a:ea typeface="+mn-ea"/>
                <a:cs typeface="+mn-cs"/>
              </a:rPr>
              <a:t>seguita da Italia (33%) e Olanda (31%). Belgio, Francia, Germania e Polonia hanno esportazioni marcatamente più contenute verso gli Stati Uniti.</a:t>
            </a:r>
          </a:p>
          <a:p>
            <a:r>
              <a:rPr lang="it-IT" sz="1600" kern="1200" dirty="0" smtClean="0">
                <a:solidFill>
                  <a:schemeClr val="tx1"/>
                </a:solidFill>
                <a:latin typeface="+mn-lt"/>
                <a:ea typeface="+mn-ea"/>
                <a:cs typeface="+mn-cs"/>
              </a:rPr>
              <a:t>Rispetto agli altri Paesi, le PMI di Germania (36%) e Polonia (32%) sono più inclini all’esportazione</a:t>
            </a:r>
          </a:p>
          <a:p>
            <a:r>
              <a:rPr lang="it-IT" sz="1600" kern="1200" dirty="0" smtClean="0">
                <a:solidFill>
                  <a:schemeClr val="tx1"/>
                </a:solidFill>
                <a:latin typeface="+mn-lt"/>
                <a:ea typeface="+mn-ea"/>
                <a:cs typeface="+mn-cs"/>
              </a:rPr>
              <a:t>verso i Paesi europei non appartenenti all’UE.</a:t>
            </a:r>
          </a:p>
          <a:p>
            <a:r>
              <a:rPr lang="it-IT" sz="1600" kern="1200" dirty="0" smtClean="0">
                <a:solidFill>
                  <a:schemeClr val="tx1"/>
                </a:solidFill>
                <a:latin typeface="+mn-lt"/>
                <a:ea typeface="+mn-ea"/>
                <a:cs typeface="+mn-cs"/>
              </a:rPr>
              <a:t>L’Asia, con l’esclusione della Cina, è un mercato importante per gli esportatori dei sette Paesi oggetto</a:t>
            </a:r>
          </a:p>
          <a:p>
            <a:r>
              <a:rPr lang="it-IT" sz="1600" kern="1200" dirty="0" smtClean="0">
                <a:solidFill>
                  <a:schemeClr val="tx1"/>
                </a:solidFill>
                <a:latin typeface="+mn-lt"/>
                <a:ea typeface="+mn-ea"/>
                <a:cs typeface="+mn-cs"/>
              </a:rPr>
              <a:t>dell’analisi: Regno Unito, Belgio, Francia e Paesi Bassi sono i principali esportatori verso queste zone.</a:t>
            </a:r>
          </a:p>
          <a:p>
            <a:r>
              <a:rPr lang="it-IT" sz="1600" kern="1200" dirty="0" smtClean="0">
                <a:solidFill>
                  <a:schemeClr val="tx1"/>
                </a:solidFill>
                <a:latin typeface="+mn-lt"/>
                <a:ea typeface="+mn-ea"/>
                <a:cs typeface="+mn-cs"/>
              </a:rPr>
              <a:t>La Cina è un mercato di esportazione relativamente poco significativo per le PMI (solo l’11% delle PMI</a:t>
            </a:r>
          </a:p>
          <a:p>
            <a:r>
              <a:rPr lang="it-IT" sz="1600" kern="1200" dirty="0" smtClean="0">
                <a:solidFill>
                  <a:schemeClr val="tx1"/>
                </a:solidFill>
                <a:latin typeface="+mn-lt"/>
                <a:ea typeface="+mn-ea"/>
                <a:cs typeface="+mn-cs"/>
              </a:rPr>
              <a:t>esporta in Cina): le aziende con esportazioni più basse sono quelle di Germania e Polonia.</a:t>
            </a:r>
          </a:p>
          <a:p>
            <a:r>
              <a:rPr lang="it-IT" sz="1600" kern="1200" dirty="0" smtClean="0">
                <a:solidFill>
                  <a:schemeClr val="tx1"/>
                </a:solidFill>
                <a:latin typeface="+mn-lt"/>
                <a:ea typeface="+mn-ea"/>
                <a:cs typeface="+mn-cs"/>
              </a:rPr>
              <a:t>Le esportazioni verso l’Africa registrano un’importanza limitata, con l’esclusione di Francia (34%) e</a:t>
            </a:r>
          </a:p>
          <a:p>
            <a:r>
              <a:rPr lang="it-IT" sz="1600" kern="1200" dirty="0" smtClean="0">
                <a:solidFill>
                  <a:schemeClr val="tx1"/>
                </a:solidFill>
                <a:latin typeface="+mn-lt"/>
                <a:ea typeface="+mn-ea"/>
                <a:cs typeface="+mn-cs"/>
              </a:rPr>
              <a:t>Belgio (22%), due Paesi ancora molto legati all’Africa francofona.</a:t>
            </a: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7</a:t>
            </a:fld>
            <a:endParaRPr lang="en-US"/>
          </a:p>
        </p:txBody>
      </p:sp>
    </p:spTree>
    <p:extLst>
      <p:ext uri="{BB962C8B-B14F-4D97-AF65-F5344CB8AC3E}">
        <p14:creationId xmlns:p14="http://schemas.microsoft.com/office/powerpoint/2010/main" val="305235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sz="1600" kern="1200" dirty="0" smtClean="0">
                <a:solidFill>
                  <a:schemeClr val="tx1"/>
                </a:solidFill>
                <a:latin typeface="+mn-lt"/>
                <a:ea typeface="+mn-ea"/>
                <a:cs typeface="+mn-cs"/>
              </a:rPr>
              <a:t>Un tempo, l’esportazione era un’esclusiva delle grandi aziende. I costi e le complessità legate a spedizioni, dogane, valute e normative di importazione richiedevano le tipiche risorse delle grandi aziende, oltre a implicare considerevoli rischi in termini di capitale. Ciò non è più vero</a:t>
            </a:r>
            <a:r>
              <a:rPr lang="it-IT" sz="1600" dirty="0" smtClean="0">
                <a:solidFill>
                  <a:schemeClr val="tx1"/>
                </a:solidFill>
              </a:rPr>
              <a:t>. Le PMI esportano perché:</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ANDARE ALL’ESTERO E’ DIVENTATO MENO COSTOSO: le aziende ora possono commercializzare prodotti online senza sostenere i costi per le operazioni di vendita all’estero o la creazione di aziende consociate, mentre un numero sempre maggiore di partner di logistica offre servizi di spedizione intuitivi e adatti alle aziende di minori dimensioni. </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LO CHIEDONO</a:t>
            </a:r>
            <a:r>
              <a:rPr lang="it-IT" sz="1600" kern="1200" baseline="0" dirty="0" smtClean="0">
                <a:solidFill>
                  <a:schemeClr val="tx1"/>
                </a:solidFill>
                <a:latin typeface="+mn-lt"/>
                <a:ea typeface="+mn-ea"/>
                <a:cs typeface="+mn-cs"/>
              </a:rPr>
              <a:t> I </a:t>
            </a:r>
            <a:r>
              <a:rPr lang="it-IT" sz="1600" kern="1200" dirty="0" smtClean="0">
                <a:solidFill>
                  <a:schemeClr val="tx1"/>
                </a:solidFill>
                <a:latin typeface="+mn-lt"/>
                <a:ea typeface="+mn-ea"/>
                <a:cs typeface="+mn-cs"/>
              </a:rPr>
              <a:t>CLIENTI. Per molte aziende, sono i clienti l’elemento di spinta di questo cambiamento epocale: in quattro dei sette mercati oggetto dell’analisi, le PMI considerano la richiesta dei clienti come il fattore di spinta più importante per l’avvio di operazioni di esportazione. Le richieste dei clienti vengono indicate fra i primi tre fattori di spinta principali di ogni mercato, con l’esclusione dell’Italia.</a:t>
            </a:r>
          </a:p>
          <a:p>
            <a:endParaRPr lang="it-IT" sz="1600" kern="1200" dirty="0" smtClean="0">
              <a:solidFill>
                <a:schemeClr val="tx1"/>
              </a:solidFill>
              <a:latin typeface="+mn-lt"/>
              <a:ea typeface="+mn-ea"/>
              <a:cs typeface="+mn-cs"/>
            </a:endParaRPr>
          </a:p>
          <a:p>
            <a:r>
              <a:rPr lang="it-IT" sz="1600" dirty="0" smtClean="0">
                <a:solidFill>
                  <a:schemeClr val="tx1"/>
                </a:solidFill>
              </a:rPr>
              <a:t>IL LORO FATTURATO MIGLIORA. </a:t>
            </a:r>
            <a:r>
              <a:rPr lang="it-IT" sz="1600" kern="1200" dirty="0" smtClean="0">
                <a:solidFill>
                  <a:schemeClr val="tx1"/>
                </a:solidFill>
                <a:latin typeface="+mn-lt"/>
                <a:ea typeface="+mn-ea"/>
                <a:cs typeface="+mn-cs"/>
              </a:rPr>
              <a:t>Gli esportatori stanno registrando una crescita superiore a livello complessivo. Quasi metà (49%) delle PMI esportatrici ha registrato un aumento del fatturato negli ultimi tre anni, rispetto al 29% ottenuto dalle PMI non esportatrici. Il Regno Unito vanta la proporzione più elevata di esportatori che riportano una crescita del</a:t>
            </a:r>
          </a:p>
          <a:p>
            <a:r>
              <a:rPr lang="it-IT" sz="1600" kern="1200" dirty="0" smtClean="0">
                <a:solidFill>
                  <a:schemeClr val="tx1"/>
                </a:solidFill>
                <a:latin typeface="+mn-lt"/>
                <a:ea typeface="+mn-ea"/>
                <a:cs typeface="+mn-cs"/>
              </a:rPr>
              <a:t>fatturato (61%), mentre l’Italia registra la crescita minore (30%). Tuttavia, in ogni mercato, gli esportatori</a:t>
            </a:r>
          </a:p>
          <a:p>
            <a:r>
              <a:rPr lang="it-IT" sz="1600" kern="1200" dirty="0" smtClean="0">
                <a:solidFill>
                  <a:schemeClr val="tx1"/>
                </a:solidFill>
                <a:latin typeface="+mn-lt"/>
                <a:ea typeface="+mn-ea"/>
                <a:cs typeface="+mn-cs"/>
              </a:rPr>
              <a:t>oggetto della presente ricerca hanno riscontrato performance superiori a quelle delle aziende non esportatrici.</a:t>
            </a:r>
          </a:p>
          <a:p>
            <a:r>
              <a:rPr lang="it-IT" sz="1600" kern="1200" dirty="0" smtClean="0">
                <a:solidFill>
                  <a:schemeClr val="tx1"/>
                </a:solidFill>
                <a:latin typeface="+mn-lt"/>
                <a:ea typeface="+mn-ea"/>
                <a:cs typeface="+mn-cs"/>
              </a:rPr>
              <a:t> </a:t>
            </a:r>
          </a:p>
          <a:p>
            <a:endParaRPr lang="it-IT" sz="16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8</a:t>
            </a:fld>
            <a:endParaRPr lang="en-US"/>
          </a:p>
        </p:txBody>
      </p:sp>
    </p:spTree>
    <p:extLst>
      <p:ext uri="{BB962C8B-B14F-4D97-AF65-F5344CB8AC3E}">
        <p14:creationId xmlns:p14="http://schemas.microsoft.com/office/powerpoint/2010/main" val="275965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r>
              <a:rPr lang="it-IT" sz="1600" kern="1200" dirty="0" smtClean="0">
                <a:solidFill>
                  <a:schemeClr val="tx1"/>
                </a:solidFill>
                <a:latin typeface="+mn-lt"/>
                <a:ea typeface="+mn-ea"/>
                <a:cs typeface="+mn-cs"/>
              </a:rPr>
              <a:t>L’esportazione dovrebbe aumentare ulteriormente. In tutti i mercati, solo il 10% delle PMI prevede una</a:t>
            </a:r>
          </a:p>
          <a:p>
            <a:r>
              <a:rPr lang="it-IT" sz="1600" kern="1200" dirty="0" smtClean="0">
                <a:solidFill>
                  <a:schemeClr val="tx1"/>
                </a:solidFill>
                <a:latin typeface="+mn-lt"/>
                <a:ea typeface="+mn-ea"/>
                <a:cs typeface="+mn-cs"/>
              </a:rPr>
              <a:t>riduzione dell’export in termini di volume di pacchi spediti nei prossimi dodici mesi. Secondo poco più della</a:t>
            </a:r>
          </a:p>
          <a:p>
            <a:r>
              <a:rPr lang="it-IT" sz="1600" kern="1200" dirty="0" smtClean="0">
                <a:solidFill>
                  <a:schemeClr val="tx1"/>
                </a:solidFill>
                <a:latin typeface="+mn-lt"/>
                <a:ea typeface="+mn-ea"/>
                <a:cs typeface="+mn-cs"/>
              </a:rPr>
              <a:t>metà (53%) dei soggetti intervistati, i volumi di esportazione resteranno stabili, mentre il 37% ne prevede un</a:t>
            </a:r>
          </a:p>
          <a:p>
            <a:r>
              <a:rPr lang="it-IT" sz="1600" kern="1200" dirty="0" smtClean="0">
                <a:solidFill>
                  <a:schemeClr val="tx1"/>
                </a:solidFill>
                <a:latin typeface="+mn-lt"/>
                <a:ea typeface="+mn-ea"/>
                <a:cs typeface="+mn-cs"/>
              </a:rPr>
              <a:t>incremento. </a:t>
            </a:r>
          </a:p>
          <a:p>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Il trend anno su anno nel 2015 per le PMI esportatrici dimostra una crescita dell’ottimismo per</a:t>
            </a:r>
          </a:p>
          <a:p>
            <a:r>
              <a:rPr lang="it-IT" sz="1600" kern="1200" dirty="0" smtClean="0">
                <a:solidFill>
                  <a:schemeClr val="tx1"/>
                </a:solidFill>
                <a:latin typeface="+mn-lt"/>
                <a:ea typeface="+mn-ea"/>
                <a:cs typeface="+mn-cs"/>
              </a:rPr>
              <a:t>quanto riguarda la crescita dei volumi di esportazione: quando abbiamo posto la medesima domanda nel 2014 a un campione leggermente diverso, solo il 23% dei soggetti intervistati aveva previsto una crescita dei volumi di esportazione nell’anno successivo.</a:t>
            </a:r>
          </a:p>
          <a:p>
            <a:r>
              <a:rPr lang="it-IT" sz="1600" kern="1200" dirty="0" smtClean="0">
                <a:solidFill>
                  <a:schemeClr val="tx1"/>
                </a:solidFill>
                <a:latin typeface="+mn-lt"/>
                <a:ea typeface="+mn-ea"/>
                <a:cs typeface="+mn-cs"/>
              </a:rPr>
              <a:t> </a:t>
            </a:r>
          </a:p>
          <a:p>
            <a:r>
              <a:rPr lang="it-IT" sz="1600" kern="1200" dirty="0" smtClean="0">
                <a:solidFill>
                  <a:schemeClr val="tx1"/>
                </a:solidFill>
                <a:latin typeface="+mn-lt"/>
                <a:ea typeface="+mn-ea"/>
                <a:cs typeface="+mn-cs"/>
              </a:rPr>
              <a:t>Belgio, Italia e Regno Unito vantano le proporzioni più elevate di PMI che prevedono una crescita</a:t>
            </a:r>
          </a:p>
          <a:p>
            <a:r>
              <a:rPr lang="it-IT" sz="1600" kern="1200" dirty="0" smtClean="0">
                <a:solidFill>
                  <a:schemeClr val="tx1"/>
                </a:solidFill>
                <a:latin typeface="+mn-lt"/>
                <a:ea typeface="+mn-ea"/>
                <a:cs typeface="+mn-cs"/>
              </a:rPr>
              <a:t>futura dei volumi di spedizione (42% nei tre casi), mentre Francia e Germania hanno la proporzione più</a:t>
            </a:r>
          </a:p>
          <a:p>
            <a:r>
              <a:rPr lang="it-IT" sz="1600" kern="1200" dirty="0" smtClean="0">
                <a:solidFill>
                  <a:schemeClr val="tx1"/>
                </a:solidFill>
                <a:latin typeface="+mn-lt"/>
                <a:ea typeface="+mn-ea"/>
                <a:cs typeface="+mn-cs"/>
              </a:rPr>
              <a:t>elevata di PMI che prevedono una riduzione dei volumi (16% in entrambi i casi).</a:t>
            </a: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9</a:t>
            </a:fld>
            <a:endParaRPr lang="en-US"/>
          </a:p>
        </p:txBody>
      </p:sp>
    </p:spTree>
    <p:extLst>
      <p:ext uri="{BB962C8B-B14F-4D97-AF65-F5344CB8AC3E}">
        <p14:creationId xmlns:p14="http://schemas.microsoft.com/office/powerpoint/2010/main" val="252678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773970" y="478134"/>
            <a:ext cx="4644759" cy="970656"/>
          </a:xfrm>
          <a:prstGeom prst="rect">
            <a:avLst/>
          </a:prstGeom>
        </p:spPr>
        <p:txBody>
          <a:bodyPr anchor="ctr" anchorCtr="0"/>
          <a:lstStyle>
            <a:lvl1pPr algn="l">
              <a:defRPr sz="2800">
                <a:solidFill>
                  <a:srgbClr val="FFFFFF"/>
                </a:solidFill>
              </a:defRPr>
            </a:lvl1pPr>
          </a:lstStyle>
          <a:p>
            <a:r>
              <a:rPr lang="en-US" smtClean="0"/>
              <a:t>Click to edit Master title style</a:t>
            </a:r>
            <a:endParaRPr lang="en-US" dirty="0"/>
          </a:p>
        </p:txBody>
      </p:sp>
      <p:sp>
        <p:nvSpPr>
          <p:cNvPr id="13" name="Rectangle 12"/>
          <p:cNvSpPr/>
          <p:nvPr userDrawn="1"/>
        </p:nvSpPr>
        <p:spPr>
          <a:xfrm>
            <a:off x="6788141" y="1178501"/>
            <a:ext cx="2057400" cy="12192"/>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2400"/>
          </a:p>
        </p:txBody>
      </p:sp>
      <p:pic>
        <p:nvPicPr>
          <p:cNvPr id="10" name="Picture 9" descr="ups_2013_gold_rgb_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358112"/>
            <a:ext cx="1033752" cy="1219048"/>
          </a:xfrm>
          <a:prstGeom prst="rect">
            <a:avLst/>
          </a:prstGeom>
        </p:spPr>
      </p:pic>
      <p:sp>
        <p:nvSpPr>
          <p:cNvPr id="15" name="Text Placeholder 2"/>
          <p:cNvSpPr>
            <a:spLocks noGrp="1"/>
          </p:cNvSpPr>
          <p:nvPr>
            <p:ph type="body" sz="quarter" idx="10" hasCustomPrompt="1"/>
          </p:nvPr>
        </p:nvSpPr>
        <p:spPr>
          <a:xfrm>
            <a:off x="6787354" y="705393"/>
            <a:ext cx="2057400" cy="450851"/>
          </a:xfrm>
          <a:prstGeom prst="rect">
            <a:avLst/>
          </a:prstGeom>
          <a:ln w="12700" cmpd="sng">
            <a:noFill/>
          </a:ln>
        </p:spPr>
        <p:txBody>
          <a:bodyPr lIns="121917" tIns="60958" rIns="121917" bIns="60958" anchor="ctr">
            <a:normAutofit/>
          </a:bodyPr>
          <a:lstStyle>
            <a:lvl1pPr marL="0" indent="0" algn="r">
              <a:buNone/>
              <a:defRPr sz="1300">
                <a:solidFill>
                  <a:srgbClr val="FFB500"/>
                </a:solidFill>
                <a:latin typeface="+mn-lt"/>
                <a:cs typeface="Tahoma"/>
              </a:defRPr>
            </a:lvl1pPr>
          </a:lstStyle>
          <a:p>
            <a:pPr lvl="0"/>
            <a:r>
              <a:rPr lang="en-US" dirty="0" smtClean="0"/>
              <a:t>Enter Date Here</a:t>
            </a:r>
            <a:endParaRPr lang="en-US" dirty="0"/>
          </a:p>
        </p:txBody>
      </p:sp>
      <p:sp>
        <p:nvSpPr>
          <p:cNvPr id="20" name="Picture Placeholder 19"/>
          <p:cNvSpPr>
            <a:spLocks noGrp="1"/>
          </p:cNvSpPr>
          <p:nvPr>
            <p:ph type="pic" sz="quarter" idx="11"/>
          </p:nvPr>
        </p:nvSpPr>
        <p:spPr>
          <a:xfrm>
            <a:off x="0" y="2286000"/>
            <a:ext cx="9144000" cy="4572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smtClean="0"/>
              <a:t>Click icon to add picture</a:t>
            </a:r>
            <a:endParaRPr lang="en-US" dirty="0"/>
          </a:p>
        </p:txBody>
      </p:sp>
      <p:sp>
        <p:nvSpPr>
          <p:cNvPr id="9" name="Rectangle 7"/>
          <p:cNvSpPr>
            <a:spLocks noGrp="1" noChangeArrowheads="1"/>
          </p:cNvSpPr>
          <p:nvPr>
            <p:ph type="subTitle" idx="1"/>
          </p:nvPr>
        </p:nvSpPr>
        <p:spPr>
          <a:xfrm>
            <a:off x="1773971" y="1535887"/>
            <a:ext cx="4644759" cy="533400"/>
          </a:xfrm>
          <a:prstGeom prst="rect">
            <a:avLst/>
          </a:prstGeom>
        </p:spPr>
        <p:txBody>
          <a:bodyPr anchor="ctr" anchorCtr="0"/>
          <a:lstStyle>
            <a:lvl1pPr marL="0" indent="0">
              <a:buFontTx/>
              <a:buNone/>
              <a:defRPr sz="1800">
                <a:solidFill>
                  <a:srgbClr val="FFFFFF"/>
                </a:solidFill>
                <a:latin typeface="+mj-lt"/>
                <a:ea typeface="ＭＳ Ｐゴシック" charset="0"/>
              </a:defRPr>
            </a:lvl1pPr>
          </a:lstStyle>
          <a:p>
            <a:pPr lvl="0"/>
            <a:r>
              <a:rPr lang="en-US" noProof="0" smtClean="0">
                <a:sym typeface="Trebuchet MS" charset="0"/>
              </a:rPr>
              <a:t>Click to edit Master subtitle style</a:t>
            </a:r>
            <a:endParaRPr lang="en-US" noProof="0" dirty="0">
              <a:sym typeface="Trebuchet MS" charset="0"/>
            </a:endParaRPr>
          </a:p>
        </p:txBody>
      </p:sp>
    </p:spTree>
    <p:extLst>
      <p:ext uri="{BB962C8B-B14F-4D97-AF65-F5344CB8AC3E}">
        <p14:creationId xmlns:p14="http://schemas.microsoft.com/office/powerpoint/2010/main" val="173212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 Image left">
    <p:bg>
      <p:bgRef idx="1001">
        <a:schemeClr val="bg1"/>
      </p:bgRef>
    </p:bg>
    <p:spTree>
      <p:nvGrpSpPr>
        <p:cNvPr id="1" name=""/>
        <p:cNvGrpSpPr/>
        <p:nvPr/>
      </p:nvGrpSpPr>
      <p:grpSpPr>
        <a:xfrm>
          <a:off x="0" y="0"/>
          <a:ext cx="0" cy="0"/>
          <a:chOff x="0" y="0"/>
          <a:chExt cx="0" cy="0"/>
        </a:xfrm>
      </p:grpSpPr>
      <p:sp>
        <p:nvSpPr>
          <p:cNvPr id="11" name="Picture Placeholder 4"/>
          <p:cNvSpPr>
            <a:spLocks noGrp="1"/>
          </p:cNvSpPr>
          <p:nvPr>
            <p:ph type="pic" sz="quarter" idx="12"/>
          </p:nvPr>
        </p:nvSpPr>
        <p:spPr>
          <a:xfrm>
            <a:off x="-5644" y="120416"/>
            <a:ext cx="2514600" cy="6737584"/>
          </a:xfrm>
          <a:prstGeom prst="rect">
            <a:avLst/>
          </a:prstGeom>
        </p:spPr>
        <p:txBody>
          <a:bodyPr lIns="121917" tIns="60958" rIns="121917" bIns="60958"/>
          <a:lstStyle>
            <a:lvl1pPr marL="0" indent="0">
              <a:buFontTx/>
              <a:buNone/>
              <a:defRPr sz="2400">
                <a:solidFill>
                  <a:srgbClr val="353535"/>
                </a:solidFill>
              </a:defRPr>
            </a:lvl1pPr>
          </a:lstStyle>
          <a:p>
            <a:r>
              <a:rPr lang="en-US" smtClean="0"/>
              <a:t>Click icon to add picture</a:t>
            </a:r>
            <a:endParaRPr lang="en-US" dirty="0"/>
          </a:p>
        </p:txBody>
      </p:sp>
      <p:pic>
        <p:nvPicPr>
          <p:cNvPr id="27" name="Picture 26"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1624" y="6172200"/>
            <a:ext cx="576072" cy="685800"/>
          </a:xfrm>
          <a:prstGeom prst="rect">
            <a:avLst/>
          </a:prstGeom>
        </p:spPr>
      </p:pic>
      <p:sp>
        <p:nvSpPr>
          <p:cNvPr id="29" name="Rectangle 28"/>
          <p:cNvSpPr/>
          <p:nvPr userDrawn="1"/>
        </p:nvSpPr>
        <p:spPr>
          <a:xfrm>
            <a:off x="2743198" y="6334925"/>
            <a:ext cx="5562601"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9" name="Title 5"/>
          <p:cNvSpPr>
            <a:spLocks noGrp="1"/>
          </p:cNvSpPr>
          <p:nvPr>
            <p:ph type="title" hasCustomPrompt="1"/>
          </p:nvPr>
        </p:nvSpPr>
        <p:spPr>
          <a:xfrm>
            <a:off x="2743198"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2926077" y="877237"/>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3" name="Text Placeholder 4"/>
          <p:cNvSpPr>
            <a:spLocks noGrp="1"/>
          </p:cNvSpPr>
          <p:nvPr>
            <p:ph type="body" sz="quarter" idx="10"/>
          </p:nvPr>
        </p:nvSpPr>
        <p:spPr>
          <a:xfrm>
            <a:off x="2743199"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3"/>
          <p:cNvSpPr>
            <a:spLocks noGrp="1"/>
          </p:cNvSpPr>
          <p:nvPr>
            <p:ph type="sldNum" sz="quarter" idx="4"/>
          </p:nvPr>
        </p:nvSpPr>
        <p:spPr>
          <a:xfrm>
            <a:off x="274320" y="6332009"/>
            <a:ext cx="861209" cy="366183"/>
          </a:xfrm>
          <a:prstGeom prst="rect">
            <a:avLst/>
          </a:prstGeom>
        </p:spPr>
        <p:txBody>
          <a:bodyPr vert="horz" lIns="121917" tIns="60958" rIns="121917" bIns="60958" rtlCol="0" anchor="ctr"/>
          <a:lstStyle>
            <a:lvl1pPr algn="l">
              <a:defRPr sz="1300">
                <a:solidFill>
                  <a:srgbClr val="D9D9D6"/>
                </a:solidFill>
                <a:latin typeface="+mn-lt"/>
                <a:cs typeface="Tahoma"/>
              </a:defRPr>
            </a:lvl1pPr>
          </a:lstStyle>
          <a:p>
            <a:fld id="{0A8B43A7-666A-9F40-B039-53E3BCE5B7A4}" type="slidenum">
              <a:rPr lang="en-US" smtClean="0"/>
              <a:pPr/>
              <a:t>‹#›</a:t>
            </a:fld>
            <a:endParaRPr lang="en-US" dirty="0"/>
          </a:p>
        </p:txBody>
      </p:sp>
    </p:spTree>
    <p:extLst>
      <p:ext uri="{BB962C8B-B14F-4D97-AF65-F5344CB8AC3E}">
        <p14:creationId xmlns:p14="http://schemas.microsoft.com/office/powerpoint/2010/main" val="2985266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wn - Image bottom">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4192583"/>
            <a:ext cx="9144000" cy="192024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smtClean="0"/>
              <a:t>Click icon to add picture</a:t>
            </a:r>
            <a:endParaRPr lang="en-US" dirty="0"/>
          </a:p>
        </p:txBody>
      </p:sp>
      <p:sp>
        <p:nvSpPr>
          <p:cNvPr id="9"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11" name="Rectangle 10"/>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12" name="Picture 11"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10"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3" name="Text Placeholder 13"/>
          <p:cNvSpPr>
            <a:spLocks noGrp="1"/>
          </p:cNvSpPr>
          <p:nvPr>
            <p:ph type="body" sz="quarter" idx="12"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4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 Image Bottom">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22" name="Rectangle 21"/>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8" name="Picture Placeholder 19"/>
          <p:cNvSpPr>
            <a:spLocks noGrp="1"/>
          </p:cNvSpPr>
          <p:nvPr>
            <p:ph type="pic" sz="quarter" idx="12"/>
          </p:nvPr>
        </p:nvSpPr>
        <p:spPr>
          <a:xfrm>
            <a:off x="0" y="4192583"/>
            <a:ext cx="9144000" cy="1920240"/>
          </a:xfrm>
          <a:prstGeom prst="rect">
            <a:avLst/>
          </a:prstGeom>
        </p:spPr>
        <p:txBody>
          <a:bodyPr vert="horz" lIns="121917" tIns="60958" rIns="121917" bIns="60958" anchor="ctr"/>
          <a:lstStyle>
            <a:lvl1pPr marL="0" indent="0" algn="ctr">
              <a:buNone/>
              <a:defRPr sz="2400">
                <a:solidFill>
                  <a:srgbClr val="353535"/>
                </a:solidFill>
                <a:latin typeface="+mn-lt"/>
                <a:cs typeface="Tahoma"/>
              </a:defRPr>
            </a:lvl1pPr>
          </a:lstStyle>
          <a:p>
            <a:r>
              <a:rPr lang="en-US" smtClean="0"/>
              <a:t>Click icon to add picture</a:t>
            </a:r>
            <a:endParaRPr lang="en-US" dirty="0"/>
          </a:p>
        </p:txBody>
      </p:sp>
      <p:sp>
        <p:nvSpPr>
          <p:cNvPr id="9"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2"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862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own - Image bottom call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4192583"/>
            <a:ext cx="3657600" cy="192024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smtClean="0"/>
              <a:t>Click icon to add picture</a:t>
            </a:r>
            <a:endParaRPr lang="en-US" dirty="0"/>
          </a:p>
        </p:txBody>
      </p:sp>
      <p:sp>
        <p:nvSpPr>
          <p:cNvPr id="9"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11" name="Rectangle 10"/>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12" name="Picture 11"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2" name="Rectangle 1"/>
          <p:cNvSpPr/>
          <p:nvPr userDrawn="1"/>
        </p:nvSpPr>
        <p:spPr>
          <a:xfrm>
            <a:off x="3657599" y="4192583"/>
            <a:ext cx="5486401" cy="192024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3"/>
          <p:cNvSpPr>
            <a:spLocks noGrp="1"/>
          </p:cNvSpPr>
          <p:nvPr>
            <p:ph sz="quarter" idx="13" hasCustomPrompt="1"/>
          </p:nvPr>
        </p:nvSpPr>
        <p:spPr>
          <a:xfrm>
            <a:off x="3990108" y="4382099"/>
            <a:ext cx="4846031" cy="1567439"/>
          </a:xfrm>
          <a:prstGeom prst="rect">
            <a:avLst/>
          </a:prstGeom>
        </p:spPr>
        <p:txBody>
          <a:bodyPr anchor="ctr" anchorCtr="0"/>
          <a:lstStyle>
            <a:lvl1pPr marL="0" indent="0" algn="r" eaLnBrk="1" hangingPunct="1">
              <a:buFontTx/>
              <a:buNone/>
              <a:defRPr sz="2000" b="1" baseline="0">
                <a:solidFill>
                  <a:schemeClr val="bg1"/>
                </a:solidFill>
              </a:defRPr>
            </a:lvl1pPr>
            <a:lvl2pPr>
              <a:defRPr sz="1200"/>
            </a:lvl2pPr>
            <a:lvl3pPr>
              <a:defRPr sz="1200"/>
            </a:lvl3pPr>
            <a:lvl4pPr>
              <a:defRPr sz="1200"/>
            </a:lvl4pPr>
            <a:lvl5pPr>
              <a:defRPr sz="1200"/>
            </a:lvl5pPr>
          </a:lstStyle>
          <a:p>
            <a:pPr algn="r" eaLnBrk="1" hangingPunct="1"/>
            <a:r>
              <a:rPr lang="en-US" sz="2400" dirty="0" smtClean="0">
                <a:solidFill>
                  <a:srgbClr val="FFFFFF"/>
                </a:solidFill>
                <a:latin typeface="Arial Bold" panose="020B0704020202020204" pitchFamily="34" charset="0"/>
              </a:rPr>
              <a:t>Placement of value statement or any other relevant information</a:t>
            </a:r>
            <a:endParaRPr lang="en-US" sz="2400" dirty="0">
              <a:solidFill>
                <a:srgbClr val="FFFFFF"/>
              </a:solidFill>
              <a:latin typeface="Arial Bold" panose="020B0704020202020204" pitchFamily="34" charset="0"/>
            </a:endParaRPr>
          </a:p>
        </p:txBody>
      </p:sp>
      <p:sp>
        <p:nvSpPr>
          <p:cNvPr id="14"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8" name="Text Placeholder 13"/>
          <p:cNvSpPr>
            <a:spLocks noGrp="1"/>
          </p:cNvSpPr>
          <p:nvPr>
            <p:ph type="body" sz="quarter" idx="14"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73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 Image Bottom callou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22" name="Rectangle 21"/>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9" name="Picture Placeholder 19"/>
          <p:cNvSpPr>
            <a:spLocks noGrp="1"/>
          </p:cNvSpPr>
          <p:nvPr>
            <p:ph type="pic" sz="quarter" idx="12"/>
          </p:nvPr>
        </p:nvSpPr>
        <p:spPr>
          <a:xfrm>
            <a:off x="-1" y="4192583"/>
            <a:ext cx="3657600" cy="1920240"/>
          </a:xfrm>
          <a:prstGeom prst="rect">
            <a:avLst/>
          </a:prstGeom>
        </p:spPr>
        <p:txBody>
          <a:bodyPr vert="horz" lIns="121917" tIns="60958" rIns="121917" bIns="60958" anchor="ctr"/>
          <a:lstStyle>
            <a:lvl1pPr marL="0" indent="0" algn="ctr">
              <a:buNone/>
              <a:defRPr sz="2400">
                <a:solidFill>
                  <a:srgbClr val="353535"/>
                </a:solidFill>
                <a:latin typeface="+mn-lt"/>
                <a:cs typeface="Tahoma"/>
              </a:defRPr>
            </a:lvl1pPr>
          </a:lstStyle>
          <a:p>
            <a:r>
              <a:rPr lang="en-US" smtClean="0"/>
              <a:t>Click icon to add picture</a:t>
            </a:r>
            <a:endParaRPr lang="en-US" dirty="0"/>
          </a:p>
        </p:txBody>
      </p:sp>
      <p:sp>
        <p:nvSpPr>
          <p:cNvPr id="10" name="Rectangle 9"/>
          <p:cNvSpPr/>
          <p:nvPr userDrawn="1"/>
        </p:nvSpPr>
        <p:spPr>
          <a:xfrm>
            <a:off x="3657599" y="4192583"/>
            <a:ext cx="5486401" cy="192024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3"/>
          <p:cNvSpPr>
            <a:spLocks noGrp="1"/>
          </p:cNvSpPr>
          <p:nvPr>
            <p:ph sz="quarter" idx="13" hasCustomPrompt="1"/>
          </p:nvPr>
        </p:nvSpPr>
        <p:spPr>
          <a:xfrm>
            <a:off x="3990108" y="4382099"/>
            <a:ext cx="4846031" cy="1567439"/>
          </a:xfrm>
          <a:prstGeom prst="rect">
            <a:avLst/>
          </a:prstGeom>
        </p:spPr>
        <p:txBody>
          <a:bodyPr anchor="ctr" anchorCtr="0"/>
          <a:lstStyle>
            <a:lvl1pPr marL="0" indent="0" algn="r" eaLnBrk="1" hangingPunct="1">
              <a:buFontTx/>
              <a:buNone/>
              <a:defRPr sz="2000" b="1" baseline="0">
                <a:solidFill>
                  <a:schemeClr val="bg1"/>
                </a:solidFill>
              </a:defRPr>
            </a:lvl1pPr>
            <a:lvl2pPr>
              <a:defRPr sz="1200"/>
            </a:lvl2pPr>
            <a:lvl3pPr>
              <a:defRPr sz="1200"/>
            </a:lvl3pPr>
            <a:lvl4pPr>
              <a:defRPr sz="1200"/>
            </a:lvl4pPr>
            <a:lvl5pPr>
              <a:defRPr sz="1200"/>
            </a:lvl5pPr>
          </a:lstStyle>
          <a:p>
            <a:pPr algn="r" eaLnBrk="1" hangingPunct="1"/>
            <a:r>
              <a:rPr lang="en-US" sz="2400" dirty="0" smtClean="0">
                <a:solidFill>
                  <a:srgbClr val="FFFFFF"/>
                </a:solidFill>
                <a:latin typeface="Arial Bold" panose="020B0704020202020204" pitchFamily="34" charset="0"/>
              </a:rPr>
              <a:t>Placement of value statement or any other relevant information</a:t>
            </a:r>
            <a:endParaRPr lang="en-US" sz="2400" dirty="0">
              <a:solidFill>
                <a:srgbClr val="FFFFFF"/>
              </a:solidFill>
              <a:latin typeface="Arial Bold" panose="020B0704020202020204" pitchFamily="34" charset="0"/>
            </a:endParaRPr>
          </a:p>
        </p:txBody>
      </p:sp>
      <p:sp>
        <p:nvSpPr>
          <p:cNvPr id="12"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13" name="Text Placeholder 13"/>
          <p:cNvSpPr>
            <a:spLocks noGrp="1"/>
          </p:cNvSpPr>
          <p:nvPr>
            <p:ph type="body" sz="quarter" idx="11"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9695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own - Divider">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828800"/>
            <a:ext cx="9144000" cy="3200400"/>
          </a:xfrm>
          <a:prstGeom prst="rect">
            <a:avLst/>
          </a:prstGeom>
        </p:spPr>
        <p:txBody>
          <a:bodyPr vert="horz" lIns="121917" tIns="60958" rIns="121917" bIns="60958" anchor="ctr"/>
          <a:lstStyle>
            <a:lvl1pPr marL="0" indent="0" algn="ctr">
              <a:buNone/>
              <a:defRPr>
                <a:solidFill>
                  <a:schemeClr val="bg1"/>
                </a:solidFill>
                <a:latin typeface="Tahoma"/>
                <a:cs typeface="Tahoma"/>
              </a:defRPr>
            </a:lvl1pPr>
          </a:lstStyle>
          <a:p>
            <a:r>
              <a:rPr lang="en-US" smtClean="0"/>
              <a:t>Click icon to add picture</a:t>
            </a:r>
            <a:endParaRPr lang="en-US" dirty="0"/>
          </a:p>
        </p:txBody>
      </p:sp>
      <p:sp>
        <p:nvSpPr>
          <p:cNvPr id="9"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11" name="Rectangle 10"/>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12" name="Picture 11"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7"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Tree>
    <p:extLst>
      <p:ext uri="{BB962C8B-B14F-4D97-AF65-F5344CB8AC3E}">
        <p14:creationId xmlns:p14="http://schemas.microsoft.com/office/powerpoint/2010/main" val="118686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 Divider">
    <p:bg>
      <p:bgRef idx="1001">
        <a:schemeClr val="bg1"/>
      </p:bgRef>
    </p:bg>
    <p:spTree>
      <p:nvGrpSpPr>
        <p:cNvPr id="1" name=""/>
        <p:cNvGrpSpPr/>
        <p:nvPr/>
      </p:nvGrpSpPr>
      <p:grpSpPr>
        <a:xfrm>
          <a:off x="0" y="0"/>
          <a:ext cx="0" cy="0"/>
          <a:chOff x="0" y="0"/>
          <a:chExt cx="0" cy="0"/>
        </a:xfrm>
      </p:grpSpPr>
      <p:sp>
        <p:nvSpPr>
          <p:cNvPr id="13" name="Picture Placeholder 19"/>
          <p:cNvSpPr>
            <a:spLocks noGrp="1"/>
          </p:cNvSpPr>
          <p:nvPr>
            <p:ph type="pic" sz="quarter" idx="11"/>
          </p:nvPr>
        </p:nvSpPr>
        <p:spPr>
          <a:xfrm>
            <a:off x="0" y="1828800"/>
            <a:ext cx="9144000" cy="3200400"/>
          </a:xfrm>
          <a:prstGeom prst="rect">
            <a:avLst/>
          </a:prstGeom>
        </p:spPr>
        <p:txBody>
          <a:bodyPr vert="horz" lIns="121917" tIns="60958" rIns="121917" bIns="60958" anchor="ctr"/>
          <a:lstStyle>
            <a:lvl1pPr marL="0" indent="0" algn="ctr">
              <a:buNone/>
              <a:defRPr sz="3200">
                <a:solidFill>
                  <a:srgbClr val="353535"/>
                </a:solidFill>
                <a:latin typeface="+mn-lt"/>
                <a:ea typeface="Tahoma" panose="020B0604030504040204" pitchFamily="34" charset="0"/>
                <a:cs typeface="Tahoma" panose="020B0604030504040204" pitchFamily="34" charset="0"/>
              </a:defRPr>
            </a:lvl1pPr>
            <a:lvl2pPr marL="609585" indent="0" algn="ctr">
              <a:buFontTx/>
              <a:buNone/>
              <a:defRPr sz="2400"/>
            </a:lvl2pPr>
          </a:lstStyle>
          <a:p>
            <a:pPr lvl="1"/>
            <a:r>
              <a:rPr lang="en-US" smtClean="0"/>
              <a:t>Click icon to add picture</a:t>
            </a:r>
            <a:endParaRPr lang="en-US" dirty="0"/>
          </a:p>
        </p:txBody>
      </p:sp>
      <p:pic>
        <p:nvPicPr>
          <p:cNvPr id="14" name="Picture 13"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15"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16" name="Rectangle 15"/>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7"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Tree>
    <p:extLst>
      <p:ext uri="{BB962C8B-B14F-4D97-AF65-F5344CB8AC3E}">
        <p14:creationId xmlns:p14="http://schemas.microsoft.com/office/powerpoint/2010/main" val="3899650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own - Blank">
    <p:spTree>
      <p:nvGrpSpPr>
        <p:cNvPr id="1" name=""/>
        <p:cNvGrpSpPr/>
        <p:nvPr/>
      </p:nvGrpSpPr>
      <p:grpSpPr>
        <a:xfrm>
          <a:off x="0" y="0"/>
          <a:ext cx="0" cy="0"/>
          <a:chOff x="0" y="0"/>
          <a:chExt cx="0" cy="0"/>
        </a:xfrm>
      </p:grpSpPr>
      <p:sp>
        <p:nvSpPr>
          <p:cNvPr id="18"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19" name="Rectangle 18"/>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20" name="Picture 19"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6"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Tree>
    <p:extLst>
      <p:ext uri="{BB962C8B-B14F-4D97-AF65-F5344CB8AC3E}">
        <p14:creationId xmlns:p14="http://schemas.microsoft.com/office/powerpoint/2010/main" val="3130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 Blank">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7"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9" name="Rectangle 8"/>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14" name="Title 5"/>
          <p:cNvSpPr>
            <a:spLocks noGrp="1"/>
          </p:cNvSpPr>
          <p:nvPr>
            <p:ph type="title" hasCustomPrompt="1"/>
          </p:nvPr>
        </p:nvSpPr>
        <p:spPr>
          <a:xfrm>
            <a:off x="274320" y="237592"/>
            <a:ext cx="8561819" cy="636068"/>
          </a:xfrm>
          <a:prstGeom prst="rect">
            <a:avLst/>
          </a:prstGeom>
        </p:spPr>
        <p:txBody>
          <a:bodyPr vert="horz" lIns="121917" tIns="60958" rIns="121917" bIns="60958" anchor="ctr"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3000">
                <a:solidFill>
                  <a:srgbClr val="353535"/>
                </a:solidFill>
                <a:latin typeface="Georgia"/>
                <a:cs typeface="Georgia"/>
              </a:defRPr>
            </a:lvl1pPr>
          </a:lstStyle>
          <a:p>
            <a:r>
              <a:rPr lang="en-US" dirty="0" smtClean="0"/>
              <a:t>Click to edit Title style</a:t>
            </a:r>
            <a:endParaRPr lang="en-US" dirty="0"/>
          </a:p>
        </p:txBody>
      </p:sp>
    </p:spTree>
    <p:extLst>
      <p:ext uri="{BB962C8B-B14F-4D97-AF65-F5344CB8AC3E}">
        <p14:creationId xmlns:p14="http://schemas.microsoft.com/office/powerpoint/2010/main" val="2483339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own - Disclaimer">
    <p:bg>
      <p:bgRef idx="1001">
        <a:schemeClr val="bg2"/>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7"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9" name="Rectangle 8"/>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tx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tx1"/>
                </a:solidFill>
                <a:latin typeface="+mn-lt"/>
                <a:ea typeface="ＭＳ Ｐゴシック" charset="0"/>
                <a:cs typeface="Tahoma"/>
              </a:rPr>
            </a:br>
            <a:r>
              <a:rPr lang="en-US" sz="500" b="0" i="0" u="none" strike="noStrike" kern="1200" baseline="0" dirty="0" smtClean="0">
                <a:solidFill>
                  <a:schemeClr val="tx1"/>
                </a:solidFill>
                <a:latin typeface="+mn-lt"/>
                <a:ea typeface="+mn-ea"/>
                <a:cs typeface="Tahoma"/>
              </a:rPr>
              <a:t>© 2014 United Parcel Service of America, Inc.  UPS, the UPS </a:t>
            </a:r>
            <a:r>
              <a:rPr lang="en-US" sz="500" b="0" i="0" u="none" strike="noStrike" kern="1200" baseline="0" dirty="0" err="1" smtClean="0">
                <a:solidFill>
                  <a:schemeClr val="tx1"/>
                </a:solidFill>
                <a:latin typeface="+mn-lt"/>
                <a:ea typeface="+mn-ea"/>
                <a:cs typeface="Tahoma"/>
              </a:rPr>
              <a:t>brandmark</a:t>
            </a:r>
            <a:r>
              <a:rPr lang="en-US" sz="500" b="0" i="0" u="none" strike="noStrike" kern="1200" baseline="0" dirty="0" smtClean="0">
                <a:solidFill>
                  <a:schemeClr val="tx1"/>
                </a:solidFill>
                <a:latin typeface="+mn-lt"/>
                <a:ea typeface="+mn-ea"/>
                <a:cs typeface="Tahoma"/>
              </a:rPr>
              <a:t>, the color brown and photos are trademarks of United Parcel Service of America, Inc.  All rights reserved.</a:t>
            </a:r>
          </a:p>
        </p:txBody>
      </p:sp>
      <p:sp>
        <p:nvSpPr>
          <p:cNvPr id="11"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000">
                <a:solidFill>
                  <a:schemeClr val="tx1"/>
                </a:solidFill>
                <a:latin typeface="Georgia"/>
                <a:cs typeface="Georgia"/>
              </a:defRPr>
            </a:lvl1pPr>
          </a:lstStyle>
          <a:p>
            <a:r>
              <a:rPr lang="en-US" dirty="0" smtClean="0"/>
              <a:t>Click to edit Title style</a:t>
            </a:r>
            <a:endParaRPr lang="en-US" dirty="0"/>
          </a:p>
        </p:txBody>
      </p:sp>
      <p:sp>
        <p:nvSpPr>
          <p:cNvPr id="12" name="Text Placeholder 4"/>
          <p:cNvSpPr>
            <a:spLocks noGrp="1"/>
          </p:cNvSpPr>
          <p:nvPr>
            <p:ph type="body" sz="quarter" idx="10"/>
          </p:nvPr>
        </p:nvSpPr>
        <p:spPr>
          <a:xfrm>
            <a:off x="274321" y="1371600"/>
            <a:ext cx="8561819" cy="344706"/>
          </a:xfrm>
          <a:prstGeom prst="rect">
            <a:avLst/>
          </a:prstGeom>
        </p:spPr>
        <p:txBody>
          <a:bodyPr vert="horz" lIns="121917" tIns="60958" rIns="121917" bIns="60958" anchor="t" anchorCtr="0">
            <a:spAutoFit/>
          </a:bodyPr>
          <a:lstStyle>
            <a:lvl1pPr marL="0" indent="0">
              <a:lnSpc>
                <a:spcPct val="120000"/>
              </a:lnSpc>
              <a:spcBef>
                <a:spcPts val="360"/>
              </a:spcBef>
              <a:spcAft>
                <a:spcPts val="360"/>
              </a:spcAft>
              <a:buClr>
                <a:schemeClr val="bg1"/>
              </a:buClr>
              <a:buFont typeface="Arial" panose="020B0604020202020204" pitchFamily="34" charset="0"/>
              <a:buNone/>
              <a:defRPr sz="1200" baseline="0">
                <a:solidFill>
                  <a:schemeClr val="tx1"/>
                </a:solidFill>
                <a:latin typeface="+mn-lt"/>
                <a:cs typeface="Tahoma"/>
              </a:defRPr>
            </a:lvl1pPr>
            <a:lvl2pPr marL="609585" indent="0">
              <a:lnSpc>
                <a:spcPct val="120000"/>
              </a:lnSpc>
              <a:spcBef>
                <a:spcPts val="360"/>
              </a:spcBef>
              <a:spcAft>
                <a:spcPts val="360"/>
              </a:spcAft>
              <a:buClrTx/>
              <a:buFontTx/>
              <a:buNone/>
              <a:defRPr sz="1600" baseline="0">
                <a:solidFill>
                  <a:srgbClr val="353535"/>
                </a:solidFill>
                <a:latin typeface="+mn-lt"/>
                <a:cs typeface="Tahoma"/>
              </a:defRPr>
            </a:lvl2pPr>
            <a:lvl3pPr marL="1280160" indent="-304792">
              <a:lnSpc>
                <a:spcPct val="120000"/>
              </a:lnSpc>
              <a:spcBef>
                <a:spcPts val="360"/>
              </a:spcBef>
              <a:spcAft>
                <a:spcPts val="360"/>
              </a:spcAft>
              <a:buClrTx/>
              <a:buFont typeface="Arial" panose="020B0604020202020204" pitchFamily="34" charset="0"/>
              <a:buChar char="–"/>
              <a:defRPr sz="1600">
                <a:solidFill>
                  <a:srgbClr val="353535"/>
                </a:solidFill>
                <a:latin typeface="+mn-lt"/>
                <a:cs typeface="Tahoma"/>
              </a:defRPr>
            </a:lvl3pPr>
            <a:lvl4pPr marL="1828800" indent="-304792">
              <a:lnSpc>
                <a:spcPct val="120000"/>
              </a:lnSpc>
              <a:spcBef>
                <a:spcPts val="360"/>
              </a:spcBef>
              <a:spcAft>
                <a:spcPts val="360"/>
              </a:spcAft>
              <a:buClrTx/>
              <a:buFont typeface="Arial" panose="020B0604020202020204" pitchFamily="34" charset="0"/>
              <a:buChar char="•"/>
              <a:defRPr sz="1400">
                <a:solidFill>
                  <a:srgbClr val="353535"/>
                </a:solidFill>
                <a:latin typeface="+mn-lt"/>
                <a:cs typeface="Tahoma"/>
              </a:defRPr>
            </a:lvl4pPr>
            <a:lvl5pPr marL="2377440" indent="-304792">
              <a:lnSpc>
                <a:spcPct val="120000"/>
              </a:lnSpc>
              <a:spcBef>
                <a:spcPts val="360"/>
              </a:spcBef>
              <a:spcAft>
                <a:spcPts val="360"/>
              </a:spcAft>
              <a:buClrTx/>
              <a:buFont typeface="Wingdings" panose="05000000000000000000" pitchFamily="2" charset="2"/>
              <a:buChar char="§"/>
              <a:defRPr sz="1400">
                <a:solidFill>
                  <a:srgbClr val="353535"/>
                </a:solidFill>
                <a:latin typeface="+mn-lt"/>
                <a:cs typeface="Tahoma"/>
              </a:defRPr>
            </a:lvl5pPr>
            <a:lvl6pPr marL="2926080" indent="-304792">
              <a:lnSpc>
                <a:spcPct val="120000"/>
              </a:lnSpc>
              <a:spcBef>
                <a:spcPts val="360"/>
              </a:spcBef>
              <a:spcAft>
                <a:spcPts val="360"/>
              </a:spcAft>
              <a:buClrTx/>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p:txBody>
      </p:sp>
    </p:spTree>
    <p:extLst>
      <p:ext uri="{BB962C8B-B14F-4D97-AF65-F5344CB8AC3E}">
        <p14:creationId xmlns:p14="http://schemas.microsoft.com/office/powerpoint/2010/main" val="242635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2286000"/>
            <a:ext cx="9144000" cy="4572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smtClean="0"/>
              <a:t>Click icon to add picture</a:t>
            </a:r>
            <a:endParaRPr lang="en-US" dirty="0"/>
          </a:p>
        </p:txBody>
      </p:sp>
      <p:sp>
        <p:nvSpPr>
          <p:cNvPr id="4" name="Rectangle 3"/>
          <p:cNvSpPr/>
          <p:nvPr userDrawn="1"/>
        </p:nvSpPr>
        <p:spPr>
          <a:xfrm>
            <a:off x="1773971" y="649600"/>
            <a:ext cx="1926162" cy="553994"/>
          </a:xfrm>
          <a:prstGeom prst="rect">
            <a:avLst/>
          </a:prstGeom>
        </p:spPr>
        <p:txBody>
          <a:bodyPr wrap="none" lIns="121917" tIns="60958" rIns="121917" bIns="60958">
            <a:spAutoFit/>
          </a:bodyPr>
          <a:lstStyle/>
          <a:p>
            <a:r>
              <a:rPr lang="en-US" sz="2800" dirty="0" smtClean="0">
                <a:solidFill>
                  <a:srgbClr val="FFFFFF"/>
                </a:solidFill>
                <a:latin typeface="+mj-lt"/>
              </a:rPr>
              <a:t>Thank you</a:t>
            </a:r>
            <a:endParaRPr lang="en-US" sz="2800" dirty="0">
              <a:solidFill>
                <a:srgbClr val="FFFFFF"/>
              </a:solidFill>
              <a:latin typeface="+mj-lt"/>
            </a:endParaRPr>
          </a:p>
        </p:txBody>
      </p:sp>
      <p:pic>
        <p:nvPicPr>
          <p:cNvPr id="7" name="Picture 6" descr="ups_2013_gold_rgb_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358112"/>
            <a:ext cx="1033752" cy="1219048"/>
          </a:xfrm>
          <a:prstGeom prst="rect">
            <a:avLst/>
          </a:prstGeom>
        </p:spPr>
      </p:pic>
    </p:spTree>
    <p:extLst>
      <p:ext uri="{BB962C8B-B14F-4D97-AF65-F5344CB8AC3E}">
        <p14:creationId xmlns:p14="http://schemas.microsoft.com/office/powerpoint/2010/main" val="213072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 Disclaimer">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7"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9" name="Rectangle 8"/>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11"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000">
                <a:solidFill>
                  <a:srgbClr val="353535"/>
                </a:solidFill>
                <a:latin typeface="Georgia"/>
                <a:cs typeface="Georgia"/>
              </a:defRPr>
            </a:lvl1pPr>
          </a:lstStyle>
          <a:p>
            <a:r>
              <a:rPr lang="en-US" dirty="0" smtClean="0"/>
              <a:t>Click to edit Title style</a:t>
            </a:r>
            <a:endParaRPr lang="en-US" dirty="0"/>
          </a:p>
        </p:txBody>
      </p:sp>
      <p:sp>
        <p:nvSpPr>
          <p:cNvPr id="12" name="Text Placeholder 4"/>
          <p:cNvSpPr>
            <a:spLocks noGrp="1"/>
          </p:cNvSpPr>
          <p:nvPr>
            <p:ph type="body" sz="quarter" idx="10"/>
          </p:nvPr>
        </p:nvSpPr>
        <p:spPr>
          <a:xfrm>
            <a:off x="274321" y="1371600"/>
            <a:ext cx="8561819" cy="344706"/>
          </a:xfrm>
          <a:prstGeom prst="rect">
            <a:avLst/>
          </a:prstGeom>
        </p:spPr>
        <p:txBody>
          <a:bodyPr vert="horz" lIns="121917" tIns="60958" rIns="121917" bIns="60958" anchor="t" anchorCtr="0">
            <a:spAutoFit/>
          </a:bodyPr>
          <a:lstStyle>
            <a:lvl1pPr marL="0" indent="0">
              <a:lnSpc>
                <a:spcPct val="120000"/>
              </a:lnSpc>
              <a:spcBef>
                <a:spcPts val="360"/>
              </a:spcBef>
              <a:spcAft>
                <a:spcPts val="360"/>
              </a:spcAft>
              <a:buClr>
                <a:schemeClr val="bg1"/>
              </a:buClr>
              <a:buFont typeface="Arial" panose="020B0604020202020204" pitchFamily="34" charset="0"/>
              <a:buNone/>
              <a:defRPr sz="1200" baseline="0">
                <a:solidFill>
                  <a:srgbClr val="353535"/>
                </a:solidFill>
                <a:latin typeface="+mn-lt"/>
                <a:cs typeface="Tahoma"/>
              </a:defRPr>
            </a:lvl1pPr>
            <a:lvl2pPr marL="609585" indent="0">
              <a:lnSpc>
                <a:spcPct val="120000"/>
              </a:lnSpc>
              <a:spcBef>
                <a:spcPts val="360"/>
              </a:spcBef>
              <a:spcAft>
                <a:spcPts val="360"/>
              </a:spcAft>
              <a:buClrTx/>
              <a:buFontTx/>
              <a:buNone/>
              <a:defRPr sz="1600" baseline="0">
                <a:solidFill>
                  <a:srgbClr val="353535"/>
                </a:solidFill>
                <a:latin typeface="+mn-lt"/>
                <a:cs typeface="Tahoma"/>
              </a:defRPr>
            </a:lvl2pPr>
            <a:lvl3pPr marL="1280160" indent="-304792">
              <a:lnSpc>
                <a:spcPct val="120000"/>
              </a:lnSpc>
              <a:spcBef>
                <a:spcPts val="360"/>
              </a:spcBef>
              <a:spcAft>
                <a:spcPts val="360"/>
              </a:spcAft>
              <a:buClrTx/>
              <a:buFont typeface="Arial" panose="020B0604020202020204" pitchFamily="34" charset="0"/>
              <a:buChar char="–"/>
              <a:defRPr sz="1600">
                <a:solidFill>
                  <a:srgbClr val="353535"/>
                </a:solidFill>
                <a:latin typeface="+mn-lt"/>
                <a:cs typeface="Tahoma"/>
              </a:defRPr>
            </a:lvl3pPr>
            <a:lvl4pPr marL="1828800" indent="-304792">
              <a:lnSpc>
                <a:spcPct val="120000"/>
              </a:lnSpc>
              <a:spcBef>
                <a:spcPts val="360"/>
              </a:spcBef>
              <a:spcAft>
                <a:spcPts val="360"/>
              </a:spcAft>
              <a:buClrTx/>
              <a:buFont typeface="Arial" panose="020B0604020202020204" pitchFamily="34" charset="0"/>
              <a:buChar char="•"/>
              <a:defRPr sz="1400">
                <a:solidFill>
                  <a:srgbClr val="353535"/>
                </a:solidFill>
                <a:latin typeface="+mn-lt"/>
                <a:cs typeface="Tahoma"/>
              </a:defRPr>
            </a:lvl4pPr>
            <a:lvl5pPr marL="2377440" indent="-304792">
              <a:lnSpc>
                <a:spcPct val="120000"/>
              </a:lnSpc>
              <a:spcBef>
                <a:spcPts val="360"/>
              </a:spcBef>
              <a:spcAft>
                <a:spcPts val="360"/>
              </a:spcAft>
              <a:buClrTx/>
              <a:buFont typeface="Wingdings" panose="05000000000000000000" pitchFamily="2" charset="2"/>
              <a:buChar char="§"/>
              <a:defRPr sz="1400">
                <a:solidFill>
                  <a:srgbClr val="353535"/>
                </a:solidFill>
                <a:latin typeface="+mn-lt"/>
                <a:cs typeface="Tahoma"/>
              </a:defRPr>
            </a:lvl5pPr>
            <a:lvl6pPr marL="2926080" indent="-304792">
              <a:lnSpc>
                <a:spcPct val="120000"/>
              </a:lnSpc>
              <a:spcBef>
                <a:spcPts val="360"/>
              </a:spcBef>
              <a:spcAft>
                <a:spcPts val="360"/>
              </a:spcAft>
              <a:buClrTx/>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p:txBody>
      </p:sp>
    </p:spTree>
    <p:extLst>
      <p:ext uri="{BB962C8B-B14F-4D97-AF65-F5344CB8AC3E}">
        <p14:creationId xmlns:p14="http://schemas.microsoft.com/office/powerpoint/2010/main" val="3367496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0" name="Picture 9"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0" y="1558925"/>
            <a:ext cx="8234298" cy="4206875"/>
          </a:xfrm>
        </p:spPr>
        <p:txBody>
          <a:bodyPr>
            <a:normAutofit/>
          </a:bodyPr>
          <a:lstStyle>
            <a:lvl1pPr marL="223838" indent="-223838">
              <a:lnSpc>
                <a:spcPct val="110000"/>
              </a:lnSpc>
              <a:defRPr sz="1600"/>
            </a:lvl1pPr>
            <a:lvl2pPr marL="457200" indent="-233363">
              <a:lnSpc>
                <a:spcPct val="110000"/>
              </a:lnSpc>
              <a:defRPr sz="1400"/>
            </a:lvl2pPr>
            <a:lvl3pPr marL="682625" indent="-225425">
              <a:lnSpc>
                <a:spcPct val="110000"/>
              </a:lnSpc>
              <a:defRPr sz="1200"/>
            </a:lvl3pPr>
            <a:lvl4pPr marL="915988" indent="-233363">
              <a:lnSpc>
                <a:spcPct val="110000"/>
              </a:lnSpc>
              <a:tabLst/>
              <a:defRPr sz="1200"/>
            </a:lvl4pPr>
            <a:lvl5pPr marL="1139825" indent="-223838">
              <a:lnSpc>
                <a:spcPct val="110000"/>
              </a:lnSpc>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6" name="Slide Number Placeholder 5"/>
          <p:cNvSpPr>
            <a:spLocks noGrp="1"/>
          </p:cNvSpPr>
          <p:nvPr>
            <p:ph type="sldNum" sz="quarter" idx="12"/>
          </p:nvPr>
        </p:nvSpPr>
        <p:spPr>
          <a:xfrm>
            <a:off x="8349082" y="6259039"/>
            <a:ext cx="458368" cy="381308"/>
          </a:xfrm>
        </p:spPr>
        <p:txBody>
          <a:bodyPr/>
          <a:lstStyle>
            <a:lvl1pPr algn="ctr">
              <a:defRPr>
                <a:solidFill>
                  <a:srgbClr val="C1BEB8"/>
                </a:solidFill>
              </a:defRPr>
            </a:lvl1pPr>
          </a:lstStyle>
          <a:p>
            <a:fld id="{97681785-2FA5-4CDE-A927-889B4ACA8082}" type="slidenum">
              <a:rPr lang="en-JM" smtClean="0"/>
              <a:pPr/>
              <a:t>‹#›</a:t>
            </a:fld>
            <a:endParaRPr lang="en-JM" dirty="0"/>
          </a:p>
        </p:txBody>
      </p:sp>
      <p:sp>
        <p:nvSpPr>
          <p:cNvPr id="5" name="Footer Placeholder 4"/>
          <p:cNvSpPr>
            <a:spLocks noGrp="1"/>
          </p:cNvSpPr>
          <p:nvPr>
            <p:ph type="ftr" sz="quarter" idx="11"/>
          </p:nvPr>
        </p:nvSpPr>
        <p:spPr>
          <a:xfrm>
            <a:off x="457200" y="6305521"/>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3843894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0" y="1558925"/>
            <a:ext cx="4038600" cy="4206875"/>
          </a:xfrm>
        </p:spPr>
        <p:txBody>
          <a:bodyPr>
            <a:normAutofit/>
          </a:bodyPr>
          <a:lstStyle>
            <a:lvl1pPr marL="223838" indent="-223838">
              <a:defRPr sz="1800"/>
            </a:lvl1pPr>
            <a:lvl2pPr marL="457200" indent="-233363">
              <a:defRPr sz="1600"/>
            </a:lvl2pPr>
            <a:lvl3pPr marL="682625" indent="-225425">
              <a:defRPr sz="1400"/>
            </a:lvl3pPr>
            <a:lvl4pPr marL="915988" indent="-233363">
              <a:tabLst/>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558925"/>
            <a:ext cx="4038600"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spTree>
    <p:extLst>
      <p:ext uri="{BB962C8B-B14F-4D97-AF65-F5344CB8AC3E}">
        <p14:creationId xmlns:p14="http://schemas.microsoft.com/office/powerpoint/2010/main" val="29703377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8"/>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1" name="Picture 10"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Text Placeholder 2"/>
          <p:cNvSpPr>
            <a:spLocks noGrp="1"/>
          </p:cNvSpPr>
          <p:nvPr>
            <p:ph type="body" idx="1"/>
          </p:nvPr>
        </p:nvSpPr>
        <p:spPr>
          <a:xfrm>
            <a:off x="457200" y="1396889"/>
            <a:ext cx="8208379" cy="639763"/>
          </a:xfrm>
        </p:spPr>
        <p:txBody>
          <a:bodyPr anchor="b">
            <a:noAutofit/>
          </a:bodyPr>
          <a:lstStyle>
            <a:lvl1pPr marL="0" indent="0">
              <a:buNone/>
              <a:defRPr sz="1800" b="1" i="0">
                <a:solidFill>
                  <a:srgbClr val="E5662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52356"/>
            <a:ext cx="8208379" cy="3951288"/>
          </a:xfrm>
        </p:spPr>
        <p:txBody>
          <a:bodyPr>
            <a:normAutofit/>
          </a:bodyPr>
          <a:lstStyle>
            <a:lvl1pPr marL="223838" indent="-223838">
              <a:defRPr sz="1800">
                <a:latin typeface="Arial"/>
                <a:cs typeface="Arial"/>
              </a:defRPr>
            </a:lvl1pPr>
            <a:lvl2pPr marL="457200" indent="-233363">
              <a:defRPr sz="1600">
                <a:latin typeface="Arial"/>
                <a:cs typeface="Arial"/>
              </a:defRPr>
            </a:lvl2pPr>
            <a:lvl3pPr marL="682625" indent="-225425">
              <a:defRPr sz="1400">
                <a:latin typeface="Arial"/>
                <a:cs typeface="Arial"/>
              </a:defRPr>
            </a:lvl3pPr>
            <a:lvl4pPr marL="915988" indent="-233363">
              <a:defRPr sz="1200">
                <a:latin typeface="Arial"/>
                <a:cs typeface="Arial"/>
              </a:defRPr>
            </a:lvl4pPr>
            <a:lvl5pPr marL="1139825" indent="-223838">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4" name="Title Placeholder 1"/>
          <p:cNvSpPr>
            <a:spLocks noGrp="1"/>
          </p:cNvSpPr>
          <p:nvPr>
            <p:ph type="title" hasCustomPrompt="1"/>
          </p:nvPr>
        </p:nvSpPr>
        <p:spPr>
          <a:xfrm>
            <a:off x="457200" y="381000"/>
            <a:ext cx="8217018" cy="919163"/>
          </a:xfrm>
          <a:prstGeom prst="rect">
            <a:avLst/>
          </a:prstGeom>
        </p:spPr>
        <p:txBody>
          <a:bodyPr vert="horz" lIns="0" tIns="45720" rIns="0" bIns="45720" rtlCol="0" anchor="ctr">
            <a:normAutofit/>
          </a:bodyPr>
          <a:lstStyle>
            <a:lvl1pPr>
              <a:defRPr>
                <a:latin typeface="Times New Roman"/>
                <a:cs typeface="Times New Roman"/>
              </a:defRPr>
            </a:lvl1pPr>
          </a:lstStyle>
          <a:p>
            <a:r>
              <a:rPr lang="en-US" dirty="0" smtClean="0"/>
              <a:t>Click to edit master title style</a:t>
            </a:r>
            <a:endParaRPr lang="en-JM" dirty="0"/>
          </a:p>
        </p:txBody>
      </p:sp>
      <p:sp>
        <p:nvSpPr>
          <p:cNvPr id="7" name="Footer Placeholder 6"/>
          <p:cNvSpPr>
            <a:spLocks noGrp="1"/>
          </p:cNvSpPr>
          <p:nvPr>
            <p:ph type="ftr" sz="quarter" idx="11"/>
          </p:nvPr>
        </p:nvSpPr>
        <p:spPr>
          <a:xfrm>
            <a:off x="457200" y="6293909"/>
            <a:ext cx="6248400" cy="366183"/>
          </a:xfrm>
          <a:prstGeom prst="rect">
            <a:avLst/>
          </a:prstGeom>
        </p:spPr>
        <p:txBody>
          <a:bodyPr lIns="0" rIns="0"/>
          <a:lstStyle>
            <a:lvl1pPr>
              <a:defRPr sz="900">
                <a:solidFill>
                  <a:srgbClr val="C1BEB8"/>
                </a:solidFill>
                <a:latin typeface="Arial"/>
                <a:cs typeface="Arial"/>
              </a:defRPr>
            </a:lvl1pPr>
          </a:lstStyle>
          <a:p>
            <a:endParaRPr lang="en-JM" dirty="0"/>
          </a:p>
        </p:txBody>
      </p:sp>
      <p:sp>
        <p:nvSpPr>
          <p:cNvPr id="8" name="Slide Number Placeholder 7"/>
          <p:cNvSpPr>
            <a:spLocks noGrp="1"/>
          </p:cNvSpPr>
          <p:nvPr>
            <p:ph type="sldNum" sz="quarter" idx="12"/>
          </p:nvPr>
        </p:nvSpPr>
        <p:spPr/>
        <p:txBody>
          <a:bodyPr/>
          <a:lstStyle>
            <a:lvl1pPr>
              <a:defRPr>
                <a:solidFill>
                  <a:srgbClr val="C1BEB8"/>
                </a:solidFill>
                <a:latin typeface="Times New Roman"/>
                <a:cs typeface="Times New Roman"/>
              </a:defRPr>
            </a:lvl1pPr>
          </a:lstStyle>
          <a:p>
            <a:fld id="{97681785-2FA5-4CDE-A927-889B4ACA8082}" type="slidenum">
              <a:rPr lang="en-JM" smtClean="0"/>
              <a:pPr/>
              <a:t>‹#›</a:t>
            </a:fld>
            <a:endParaRPr lang="en-JM" dirty="0"/>
          </a:p>
        </p:txBody>
      </p:sp>
    </p:spTree>
    <p:extLst>
      <p:ext uri="{BB962C8B-B14F-4D97-AF65-F5344CB8AC3E}">
        <p14:creationId xmlns:p14="http://schemas.microsoft.com/office/powerpoint/2010/main" val="14521606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1" name="Picture 10"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Text Placeholder 2"/>
          <p:cNvSpPr>
            <a:spLocks noGrp="1"/>
          </p:cNvSpPr>
          <p:nvPr>
            <p:ph type="body" idx="1"/>
          </p:nvPr>
        </p:nvSpPr>
        <p:spPr>
          <a:xfrm>
            <a:off x="457200" y="1396889"/>
            <a:ext cx="4040188" cy="639763"/>
          </a:xfrm>
        </p:spPr>
        <p:txBody>
          <a:bodyPr anchor="b">
            <a:noAutofit/>
          </a:bodyPr>
          <a:lstStyle>
            <a:lvl1pPr marL="0" indent="0">
              <a:buNone/>
              <a:defRPr sz="1800" b="1" i="0">
                <a:solidFill>
                  <a:srgbClr val="E5662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41837"/>
            <a:ext cx="4040188" cy="3951288"/>
          </a:xfrm>
        </p:spPr>
        <p:txBody>
          <a:bodyPr>
            <a:normAutofit/>
          </a:bodyPr>
          <a:lstStyle>
            <a:lvl1pPr marL="223838" indent="-223838">
              <a:defRPr sz="1800">
                <a:latin typeface="Arial"/>
                <a:cs typeface="Arial"/>
              </a:defRPr>
            </a:lvl1pPr>
            <a:lvl2pPr marL="457200" indent="-233363">
              <a:defRPr sz="1600">
                <a:latin typeface="Arial"/>
                <a:cs typeface="Arial"/>
              </a:defRPr>
            </a:lvl2pPr>
            <a:lvl3pPr marL="682625" indent="-225425">
              <a:defRPr sz="1400">
                <a:latin typeface="Arial"/>
                <a:cs typeface="Arial"/>
              </a:defRPr>
            </a:lvl3pPr>
            <a:lvl4pPr marL="915988" indent="-233363">
              <a:defRPr sz="1200">
                <a:latin typeface="Arial"/>
                <a:cs typeface="Arial"/>
              </a:defRPr>
            </a:lvl4pPr>
            <a:lvl5pPr marL="1139825" indent="-223838">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7" y="1396889"/>
            <a:ext cx="4041775" cy="639763"/>
          </a:xfrm>
        </p:spPr>
        <p:txBody>
          <a:bodyPr anchor="b">
            <a:noAutofit/>
          </a:bodyPr>
          <a:lstStyle>
            <a:lvl1pPr marL="0" indent="0">
              <a:buNone/>
              <a:defRPr sz="1800" b="1" i="0">
                <a:solidFill>
                  <a:srgbClr val="E5662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41837"/>
            <a:ext cx="4041775" cy="3951288"/>
          </a:xfrm>
        </p:spPr>
        <p:txBody>
          <a:bodyPr>
            <a:normAutofit/>
          </a:bodyPr>
          <a:lstStyle>
            <a:lvl1pPr marL="223838" indent="-223838">
              <a:defRPr sz="1800">
                <a:latin typeface="Arial"/>
                <a:cs typeface="Arial"/>
              </a:defRPr>
            </a:lvl1pPr>
            <a:lvl2pPr marL="457200" indent="-233363">
              <a:defRPr sz="1600">
                <a:latin typeface="Arial"/>
                <a:cs typeface="Arial"/>
              </a:defRPr>
            </a:lvl2pPr>
            <a:lvl3pPr marL="682625" indent="-225425">
              <a:defRPr sz="1400">
                <a:latin typeface="Arial"/>
                <a:cs typeface="Arial"/>
              </a:defRPr>
            </a:lvl3pPr>
            <a:lvl4pPr marL="915988" indent="-233363">
              <a:defRPr sz="1200">
                <a:latin typeface="Arial"/>
                <a:cs typeface="Arial"/>
              </a:defRPr>
            </a:lvl4pPr>
            <a:lvl5pPr marL="1139825" indent="-223838">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4"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lvl1pPr>
              <a:defRPr>
                <a:latin typeface="Times New Roman"/>
                <a:cs typeface="Times New Roman"/>
              </a:defRPr>
            </a:lvl1pPr>
          </a:lstStyle>
          <a:p>
            <a:r>
              <a:rPr lang="en-US" dirty="0" smtClean="0"/>
              <a:t>Click to edit master title style</a:t>
            </a:r>
            <a:endParaRPr lang="en-JM" dirty="0"/>
          </a:p>
        </p:txBody>
      </p:sp>
      <p:sp>
        <p:nvSpPr>
          <p:cNvPr id="8" name="Slide Number Placeholder 7"/>
          <p:cNvSpPr>
            <a:spLocks noGrp="1"/>
          </p:cNvSpPr>
          <p:nvPr>
            <p:ph type="sldNum" sz="quarter" idx="12"/>
          </p:nvPr>
        </p:nvSpPr>
        <p:spPr/>
        <p:txBody>
          <a:bodyPr/>
          <a:lstStyle>
            <a:lvl1pPr>
              <a:defRPr>
                <a:solidFill>
                  <a:srgbClr val="C1BEB8"/>
                </a:solidFill>
                <a:latin typeface="Times New Roman"/>
                <a:cs typeface="Times New Roman"/>
              </a:defRPr>
            </a:lvl1pPr>
          </a:lstStyle>
          <a:p>
            <a:fld id="{97681785-2FA5-4CDE-A927-889B4ACA8082}" type="slidenum">
              <a:rPr lang="en-JM" smtClean="0"/>
              <a:pPr/>
              <a:t>‹#›</a:t>
            </a:fld>
            <a:endParaRPr lang="en-JM" dirty="0"/>
          </a:p>
        </p:txBody>
      </p:sp>
      <p:sp>
        <p:nvSpPr>
          <p:cNvPr id="7" name="Footer Placeholder 6"/>
          <p:cNvSpPr>
            <a:spLocks noGrp="1"/>
          </p:cNvSpPr>
          <p:nvPr>
            <p:ph type="ftr" sz="quarter" idx="11"/>
          </p:nvPr>
        </p:nvSpPr>
        <p:spPr>
          <a:xfrm>
            <a:off x="457200" y="6288450"/>
            <a:ext cx="6248400" cy="366183"/>
          </a:xfrm>
          <a:prstGeom prst="rect">
            <a:avLst/>
          </a:prstGeom>
        </p:spPr>
        <p:txBody>
          <a:bodyPr lIns="0" rIns="0"/>
          <a:lstStyle>
            <a:lvl1pPr>
              <a:defRPr sz="90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2980536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408976"/>
          </a:xfrm>
          <a:prstGeom prst="rect">
            <a:avLst/>
          </a:prstGeom>
        </p:spPr>
      </p:pic>
      <p:sp>
        <p:nvSpPr>
          <p:cNvPr id="3" name="Content Placeholder 2"/>
          <p:cNvSpPr>
            <a:spLocks noGrp="1"/>
          </p:cNvSpPr>
          <p:nvPr>
            <p:ph sz="half" idx="1"/>
          </p:nvPr>
        </p:nvSpPr>
        <p:spPr>
          <a:xfrm>
            <a:off x="457200" y="4404653"/>
            <a:ext cx="8234298" cy="669499"/>
          </a:xfrm>
        </p:spPr>
        <p:txBody>
          <a:bodyPr>
            <a:normAutofit/>
          </a:bodyPr>
          <a:lstStyle>
            <a:lvl1pPr marL="0" indent="0" algn="ctr">
              <a:buFontTx/>
              <a:buNone/>
              <a:defRPr sz="1800">
                <a:solidFill>
                  <a:srgbClr val="F6A833"/>
                </a:solidFill>
              </a:defRPr>
            </a:lvl1pPr>
            <a:lvl2pPr marL="457200" indent="-233363">
              <a:defRPr sz="1600"/>
            </a:lvl2pPr>
            <a:lvl3pPr marL="682625" indent="-225425">
              <a:defRPr sz="1400"/>
            </a:lvl3pPr>
            <a:lvl4pPr marL="915988" indent="-233363">
              <a:tabLst/>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Title Placeholder 1"/>
          <p:cNvSpPr>
            <a:spLocks noGrp="1"/>
          </p:cNvSpPr>
          <p:nvPr>
            <p:ph type="title" hasCustomPrompt="1"/>
          </p:nvPr>
        </p:nvSpPr>
        <p:spPr>
          <a:xfrm>
            <a:off x="457200" y="3431117"/>
            <a:ext cx="8225658" cy="919163"/>
          </a:xfrm>
          <a:prstGeom prst="rect">
            <a:avLst/>
          </a:prstGeom>
        </p:spPr>
        <p:txBody>
          <a:bodyPr vert="horz" lIns="0" tIns="45720" rIns="0" bIns="45720" rtlCol="0" anchor="ctr">
            <a:normAutofit/>
          </a:bodyPr>
          <a:lstStyle>
            <a:lvl1pPr algn="ctr">
              <a:defRPr>
                <a:solidFill>
                  <a:srgbClr val="241010"/>
                </a:solidFill>
              </a:defRPr>
            </a:lvl1pPr>
          </a:lstStyle>
          <a:p>
            <a:r>
              <a:rPr lang="en-US" dirty="0" smtClean="0"/>
              <a:t>Click to edit master title style</a:t>
            </a:r>
            <a:endParaRPr lang="en-JM" dirty="0"/>
          </a:p>
        </p:txBody>
      </p:sp>
      <p:sp>
        <p:nvSpPr>
          <p:cNvPr id="10" name="Rectangle 9"/>
          <p:cNvSpPr/>
          <p:nvPr userDrawn="1"/>
        </p:nvSpPr>
        <p:spPr>
          <a:xfrm>
            <a:off x="0" y="564626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4500177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2"/>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4" name="Picture 3"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Tree>
    <p:extLst>
      <p:ext uri="{BB962C8B-B14F-4D97-AF65-F5344CB8AC3E}">
        <p14:creationId xmlns:p14="http://schemas.microsoft.com/office/powerpoint/2010/main" val="3626795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p:cNvSpPr/>
          <p:nvPr userDrawn="1"/>
        </p:nvSpPr>
        <p:spPr>
          <a:xfrm>
            <a:off x="1" y="3433235"/>
            <a:ext cx="9144000" cy="3458491"/>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userDrawn="1"/>
        </p:nvSpPr>
        <p:spPr>
          <a:xfrm>
            <a:off x="1" y="1"/>
            <a:ext cx="9144000" cy="347107"/>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0" name="Picture 9"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26072"/>
            <a:ext cx="9144000" cy="3107163"/>
          </a:xfrm>
          <a:prstGeom prst="rect">
            <a:avLst/>
          </a:prstGeom>
        </p:spPr>
      </p:pic>
      <p:sp>
        <p:nvSpPr>
          <p:cNvPr id="3" name="Content Placeholder 2"/>
          <p:cNvSpPr>
            <a:spLocks noGrp="1"/>
          </p:cNvSpPr>
          <p:nvPr>
            <p:ph sz="half" idx="1"/>
          </p:nvPr>
        </p:nvSpPr>
        <p:spPr>
          <a:xfrm>
            <a:off x="3036826" y="1317002"/>
            <a:ext cx="5900118" cy="1874308"/>
          </a:xfrm>
        </p:spPr>
        <p:txBody>
          <a:bodyPr>
            <a:normAutofit/>
          </a:bodyPr>
          <a:lstStyle>
            <a:lvl1pPr marL="223838" indent="-223838">
              <a:lnSpc>
                <a:spcPct val="110000"/>
              </a:lnSpc>
              <a:defRPr sz="1400"/>
            </a:lvl1pPr>
            <a:lvl2pPr marL="457200" indent="-233363">
              <a:lnSpc>
                <a:spcPct val="110000"/>
              </a:lnSpc>
              <a:defRPr sz="1400"/>
            </a:lvl2pPr>
            <a:lvl3pPr marL="682625" indent="-225425">
              <a:lnSpc>
                <a:spcPct val="110000"/>
              </a:lnSpc>
              <a:defRPr sz="1200"/>
            </a:lvl3pPr>
            <a:lvl4pPr marL="915988" indent="-233363">
              <a:lnSpc>
                <a:spcPct val="110000"/>
              </a:lnSpc>
              <a:tabLst/>
              <a:defRPr sz="1200"/>
            </a:lvl4pPr>
            <a:lvl5pPr marL="1139825" indent="-223838">
              <a:lnSpc>
                <a:spcPct val="110000"/>
              </a:lnSpc>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Title Placeholder 1"/>
          <p:cNvSpPr>
            <a:spLocks noGrp="1"/>
          </p:cNvSpPr>
          <p:nvPr>
            <p:ph type="title" hasCustomPrompt="1"/>
          </p:nvPr>
        </p:nvSpPr>
        <p:spPr>
          <a:xfrm>
            <a:off x="3028938" y="589030"/>
            <a:ext cx="5908006" cy="658541"/>
          </a:xfrm>
          <a:prstGeom prst="rect">
            <a:avLst/>
          </a:prstGeom>
        </p:spPr>
        <p:txBody>
          <a:bodyPr vert="horz" lIns="0" tIns="45720" rIns="0" bIns="45720" rtlCol="0" anchor="ctr">
            <a:normAutofit/>
          </a:bodyPr>
          <a:lstStyle>
            <a:lvl1pPr>
              <a:defRPr sz="2000">
                <a:solidFill>
                  <a:srgbClr val="E56625"/>
                </a:solidFill>
              </a:defRPr>
            </a:lvl1pPr>
          </a:lstStyle>
          <a:p>
            <a:r>
              <a:rPr lang="en-US" dirty="0" smtClean="0"/>
              <a:t>Click to edit master title style</a:t>
            </a:r>
            <a:endParaRPr lang="en-JM" dirty="0"/>
          </a:p>
        </p:txBody>
      </p:sp>
      <p:sp>
        <p:nvSpPr>
          <p:cNvPr id="6" name="Slide Number Placeholder 5"/>
          <p:cNvSpPr>
            <a:spLocks noGrp="1"/>
          </p:cNvSpPr>
          <p:nvPr>
            <p:ph type="sldNum" sz="quarter" idx="12"/>
          </p:nvPr>
        </p:nvSpPr>
        <p:spPr>
          <a:xfrm>
            <a:off x="8349082" y="6259039"/>
            <a:ext cx="458368" cy="381308"/>
          </a:xfrm>
        </p:spPr>
        <p:txBody>
          <a:bodyPr/>
          <a:lstStyle>
            <a:lvl1pPr algn="ctr">
              <a:defRPr>
                <a:solidFill>
                  <a:srgbClr val="C1BEB8"/>
                </a:solidFill>
              </a:defRPr>
            </a:lvl1pPr>
          </a:lstStyle>
          <a:p>
            <a:fld id="{97681785-2FA5-4CDE-A927-889B4ACA8082}" type="slidenum">
              <a:rPr lang="en-JM" smtClean="0"/>
              <a:pPr/>
              <a:t>‹#›</a:t>
            </a:fld>
            <a:endParaRPr lang="en-JM" dirty="0"/>
          </a:p>
        </p:txBody>
      </p:sp>
      <p:sp>
        <p:nvSpPr>
          <p:cNvPr id="5" name="Footer Placeholder 4"/>
          <p:cNvSpPr>
            <a:spLocks noGrp="1"/>
          </p:cNvSpPr>
          <p:nvPr>
            <p:ph type="ftr" sz="quarter" idx="11"/>
          </p:nvPr>
        </p:nvSpPr>
        <p:spPr>
          <a:xfrm>
            <a:off x="457200" y="6305521"/>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240570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1" y="1558925"/>
            <a:ext cx="1377185" cy="4206875"/>
          </a:xfrm>
        </p:spPr>
        <p:txBody>
          <a:bodyPr>
            <a:normAutofit/>
          </a:bodyPr>
          <a:lstStyle>
            <a:lvl1pPr marL="0" indent="0">
              <a:buFontTx/>
              <a:buNone/>
              <a:defRPr sz="1400"/>
            </a:lvl1pPr>
            <a:lvl2pPr marL="223837" indent="0">
              <a:buFontTx/>
              <a:buNone/>
              <a:defRPr sz="1600"/>
            </a:lvl2pPr>
            <a:lvl3pPr marL="457200" indent="0">
              <a:buFontTx/>
              <a:buNone/>
              <a:defRPr sz="1400"/>
            </a:lvl3pPr>
            <a:lvl4pPr marL="682625" indent="0">
              <a:buFontTx/>
              <a:buNone/>
              <a:tabLst/>
              <a:defRPr sz="1200"/>
            </a:lvl4pPr>
            <a:lvl5pPr marL="915987" indent="0">
              <a:buFontTx/>
              <a:buNone/>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2116600" y="1558925"/>
            <a:ext cx="6570201"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cxnSp>
        <p:nvCxnSpPr>
          <p:cNvPr id="10" name="Straight Connector 9"/>
          <p:cNvCxnSpPr/>
          <p:nvPr userDrawn="1"/>
        </p:nvCxnSpPr>
        <p:spPr>
          <a:xfrm flipH="1">
            <a:off x="1966159" y="1551891"/>
            <a:ext cx="1" cy="4202636"/>
          </a:xfrm>
          <a:prstGeom prst="line">
            <a:avLst/>
          </a:prstGeom>
          <a:ln w="6350" cmpd="sng">
            <a:solidFill>
              <a:srgbClr val="E566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8170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7300870" y="1558925"/>
            <a:ext cx="1377185" cy="4206875"/>
          </a:xfrm>
        </p:spPr>
        <p:txBody>
          <a:bodyPr>
            <a:normAutofit/>
          </a:bodyPr>
          <a:lstStyle>
            <a:lvl1pPr marL="0" indent="0">
              <a:buFontTx/>
              <a:buNone/>
              <a:defRPr sz="1400"/>
            </a:lvl1pPr>
            <a:lvl2pPr marL="223837" indent="0">
              <a:buFontTx/>
              <a:buNone/>
              <a:defRPr sz="1600"/>
            </a:lvl2pPr>
            <a:lvl3pPr marL="457200" indent="0">
              <a:buFontTx/>
              <a:buNone/>
              <a:defRPr sz="1400"/>
            </a:lvl3pPr>
            <a:lvl4pPr marL="682625" indent="0">
              <a:buFontTx/>
              <a:buNone/>
              <a:tabLst/>
              <a:defRPr sz="1200"/>
            </a:lvl4pPr>
            <a:lvl5pPr marL="915987" indent="0">
              <a:buFontTx/>
              <a:buNone/>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58598" y="1558925"/>
            <a:ext cx="6570201"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cxnSp>
        <p:nvCxnSpPr>
          <p:cNvPr id="10" name="Straight Connector 9"/>
          <p:cNvCxnSpPr/>
          <p:nvPr userDrawn="1"/>
        </p:nvCxnSpPr>
        <p:spPr>
          <a:xfrm flipH="1">
            <a:off x="7163585" y="1551891"/>
            <a:ext cx="1" cy="4202636"/>
          </a:xfrm>
          <a:prstGeom prst="line">
            <a:avLst/>
          </a:prstGeom>
          <a:ln w="6350" cmpd="sng">
            <a:solidFill>
              <a:srgbClr val="E566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5913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own - content">
    <p:spTree>
      <p:nvGrpSpPr>
        <p:cNvPr id="1" name=""/>
        <p:cNvGrpSpPr/>
        <p:nvPr/>
      </p:nvGrpSpPr>
      <p:grpSpPr>
        <a:xfrm>
          <a:off x="0" y="0"/>
          <a:ext cx="0" cy="0"/>
          <a:chOff x="0" y="0"/>
          <a:chExt cx="0" cy="0"/>
        </a:xfrm>
      </p:grpSpPr>
      <p:sp>
        <p:nvSpPr>
          <p:cNvPr id="10"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12" name="Rectangle 11"/>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13" name="Picture 1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8"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23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1" y="1558925"/>
            <a:ext cx="2811769" cy="4206875"/>
          </a:xfrm>
        </p:spPr>
        <p:txBody>
          <a:bodyPr>
            <a:normAutofit/>
          </a:bodyPr>
          <a:lstStyle>
            <a:lvl1pPr marL="0" indent="0">
              <a:buFontTx/>
              <a:buNone/>
              <a:defRPr sz="1400"/>
            </a:lvl1pPr>
            <a:lvl2pPr marL="223837" indent="0">
              <a:buFontTx/>
              <a:buNone/>
              <a:defRPr sz="1600"/>
            </a:lvl2pPr>
            <a:lvl3pPr marL="457200" indent="0">
              <a:buFontTx/>
              <a:buNone/>
              <a:defRPr sz="1400"/>
            </a:lvl3pPr>
            <a:lvl4pPr marL="682625" indent="0">
              <a:buFontTx/>
              <a:buNone/>
              <a:tabLst/>
              <a:defRPr sz="1200"/>
            </a:lvl4pPr>
            <a:lvl5pPr marL="915987" indent="0">
              <a:buFontTx/>
              <a:buNone/>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3468870" y="1558925"/>
            <a:ext cx="5217930"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spTree>
    <p:extLst>
      <p:ext uri="{BB962C8B-B14F-4D97-AF65-F5344CB8AC3E}">
        <p14:creationId xmlns:p14="http://schemas.microsoft.com/office/powerpoint/2010/main" val="2486943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0" name="Picture 9"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0" y="1558925"/>
            <a:ext cx="8234298" cy="4206875"/>
          </a:xfrm>
        </p:spPr>
        <p:txBody>
          <a:bodyPr>
            <a:normAutofit/>
          </a:bodyPr>
          <a:lstStyle>
            <a:lvl1pPr marL="223838" indent="-223838">
              <a:lnSpc>
                <a:spcPct val="110000"/>
              </a:lnSpc>
              <a:defRPr sz="1600"/>
            </a:lvl1pPr>
            <a:lvl2pPr marL="457200" indent="-233363">
              <a:lnSpc>
                <a:spcPct val="110000"/>
              </a:lnSpc>
              <a:defRPr sz="1400"/>
            </a:lvl2pPr>
            <a:lvl3pPr marL="682625" indent="-225425">
              <a:lnSpc>
                <a:spcPct val="110000"/>
              </a:lnSpc>
              <a:defRPr sz="1200"/>
            </a:lvl3pPr>
            <a:lvl4pPr marL="915988" indent="-233363">
              <a:lnSpc>
                <a:spcPct val="110000"/>
              </a:lnSpc>
              <a:tabLst/>
              <a:defRPr sz="1200"/>
            </a:lvl4pPr>
            <a:lvl5pPr marL="1139825" indent="-223838">
              <a:lnSpc>
                <a:spcPct val="110000"/>
              </a:lnSpc>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6" name="Slide Number Placeholder 5"/>
          <p:cNvSpPr>
            <a:spLocks noGrp="1"/>
          </p:cNvSpPr>
          <p:nvPr>
            <p:ph type="sldNum" sz="quarter" idx="12"/>
          </p:nvPr>
        </p:nvSpPr>
        <p:spPr>
          <a:xfrm>
            <a:off x="8349082" y="6259039"/>
            <a:ext cx="458368" cy="381308"/>
          </a:xfrm>
        </p:spPr>
        <p:txBody>
          <a:bodyPr/>
          <a:lstStyle>
            <a:lvl1pPr algn="ctr">
              <a:defRPr>
                <a:solidFill>
                  <a:srgbClr val="C1BEB8"/>
                </a:solidFill>
              </a:defRPr>
            </a:lvl1pPr>
          </a:lstStyle>
          <a:p>
            <a:fld id="{97681785-2FA5-4CDE-A927-889B4ACA8082}" type="slidenum">
              <a:rPr lang="en-JM" smtClean="0"/>
              <a:pPr/>
              <a:t>‹#›</a:t>
            </a:fld>
            <a:endParaRPr lang="en-JM" dirty="0"/>
          </a:p>
        </p:txBody>
      </p:sp>
      <p:sp>
        <p:nvSpPr>
          <p:cNvPr id="5" name="Footer Placeholder 4"/>
          <p:cNvSpPr>
            <a:spLocks noGrp="1"/>
          </p:cNvSpPr>
          <p:nvPr>
            <p:ph type="ftr" sz="quarter" idx="11"/>
          </p:nvPr>
        </p:nvSpPr>
        <p:spPr>
          <a:xfrm>
            <a:off x="457200" y="6305521"/>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1260894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0" y="1558925"/>
            <a:ext cx="4038600" cy="4206875"/>
          </a:xfrm>
        </p:spPr>
        <p:txBody>
          <a:bodyPr>
            <a:normAutofit/>
          </a:bodyPr>
          <a:lstStyle>
            <a:lvl1pPr marL="223838" indent="-223838">
              <a:defRPr sz="1800"/>
            </a:lvl1pPr>
            <a:lvl2pPr marL="457200" indent="-233363">
              <a:defRPr sz="1600"/>
            </a:lvl2pPr>
            <a:lvl3pPr marL="682625" indent="-225425">
              <a:defRPr sz="1400"/>
            </a:lvl3pPr>
            <a:lvl4pPr marL="915988" indent="-233363">
              <a:tabLst/>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558925"/>
            <a:ext cx="4038600"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spTree>
    <p:extLst>
      <p:ext uri="{BB962C8B-B14F-4D97-AF65-F5344CB8AC3E}">
        <p14:creationId xmlns:p14="http://schemas.microsoft.com/office/powerpoint/2010/main" val="31392010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8"/>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1" name="Picture 10"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Text Placeholder 2"/>
          <p:cNvSpPr>
            <a:spLocks noGrp="1"/>
          </p:cNvSpPr>
          <p:nvPr>
            <p:ph type="body" idx="1"/>
          </p:nvPr>
        </p:nvSpPr>
        <p:spPr>
          <a:xfrm>
            <a:off x="457200" y="1396889"/>
            <a:ext cx="8208379" cy="639763"/>
          </a:xfrm>
        </p:spPr>
        <p:txBody>
          <a:bodyPr anchor="b">
            <a:noAutofit/>
          </a:bodyPr>
          <a:lstStyle>
            <a:lvl1pPr marL="0" indent="0">
              <a:buNone/>
              <a:defRPr sz="1800" b="1" i="0">
                <a:solidFill>
                  <a:srgbClr val="E5662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52356"/>
            <a:ext cx="8208379" cy="3951288"/>
          </a:xfrm>
        </p:spPr>
        <p:txBody>
          <a:bodyPr>
            <a:normAutofit/>
          </a:bodyPr>
          <a:lstStyle>
            <a:lvl1pPr marL="223838" indent="-223838">
              <a:defRPr sz="1800">
                <a:latin typeface="Arial"/>
                <a:cs typeface="Arial"/>
              </a:defRPr>
            </a:lvl1pPr>
            <a:lvl2pPr marL="457200" indent="-233363">
              <a:defRPr sz="1600">
                <a:latin typeface="Arial"/>
                <a:cs typeface="Arial"/>
              </a:defRPr>
            </a:lvl2pPr>
            <a:lvl3pPr marL="682625" indent="-225425">
              <a:defRPr sz="1400">
                <a:latin typeface="Arial"/>
                <a:cs typeface="Arial"/>
              </a:defRPr>
            </a:lvl3pPr>
            <a:lvl4pPr marL="915988" indent="-233363">
              <a:defRPr sz="1200">
                <a:latin typeface="Arial"/>
                <a:cs typeface="Arial"/>
              </a:defRPr>
            </a:lvl4pPr>
            <a:lvl5pPr marL="1139825" indent="-223838">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4" name="Title Placeholder 1"/>
          <p:cNvSpPr>
            <a:spLocks noGrp="1"/>
          </p:cNvSpPr>
          <p:nvPr>
            <p:ph type="title" hasCustomPrompt="1"/>
          </p:nvPr>
        </p:nvSpPr>
        <p:spPr>
          <a:xfrm>
            <a:off x="457200" y="381000"/>
            <a:ext cx="8217018" cy="919163"/>
          </a:xfrm>
          <a:prstGeom prst="rect">
            <a:avLst/>
          </a:prstGeom>
        </p:spPr>
        <p:txBody>
          <a:bodyPr vert="horz" lIns="0" tIns="45720" rIns="0" bIns="45720" rtlCol="0" anchor="ctr">
            <a:normAutofit/>
          </a:bodyPr>
          <a:lstStyle>
            <a:lvl1pPr>
              <a:defRPr>
                <a:latin typeface="Times New Roman"/>
                <a:cs typeface="Times New Roman"/>
              </a:defRPr>
            </a:lvl1pPr>
          </a:lstStyle>
          <a:p>
            <a:r>
              <a:rPr lang="en-US" dirty="0" smtClean="0"/>
              <a:t>Click to edit master title style</a:t>
            </a:r>
            <a:endParaRPr lang="en-JM" dirty="0"/>
          </a:p>
        </p:txBody>
      </p:sp>
      <p:sp>
        <p:nvSpPr>
          <p:cNvPr id="7" name="Footer Placeholder 6"/>
          <p:cNvSpPr>
            <a:spLocks noGrp="1"/>
          </p:cNvSpPr>
          <p:nvPr>
            <p:ph type="ftr" sz="quarter" idx="11"/>
          </p:nvPr>
        </p:nvSpPr>
        <p:spPr>
          <a:xfrm>
            <a:off x="457200" y="6293909"/>
            <a:ext cx="6248400" cy="366183"/>
          </a:xfrm>
          <a:prstGeom prst="rect">
            <a:avLst/>
          </a:prstGeom>
        </p:spPr>
        <p:txBody>
          <a:bodyPr lIns="0" rIns="0"/>
          <a:lstStyle>
            <a:lvl1pPr>
              <a:defRPr sz="900">
                <a:solidFill>
                  <a:srgbClr val="C1BEB8"/>
                </a:solidFill>
                <a:latin typeface="Arial"/>
                <a:cs typeface="Arial"/>
              </a:defRPr>
            </a:lvl1pPr>
          </a:lstStyle>
          <a:p>
            <a:endParaRPr lang="en-JM" dirty="0"/>
          </a:p>
        </p:txBody>
      </p:sp>
      <p:sp>
        <p:nvSpPr>
          <p:cNvPr id="8" name="Slide Number Placeholder 7"/>
          <p:cNvSpPr>
            <a:spLocks noGrp="1"/>
          </p:cNvSpPr>
          <p:nvPr>
            <p:ph type="sldNum" sz="quarter" idx="12"/>
          </p:nvPr>
        </p:nvSpPr>
        <p:spPr/>
        <p:txBody>
          <a:bodyPr/>
          <a:lstStyle>
            <a:lvl1pPr>
              <a:defRPr>
                <a:solidFill>
                  <a:srgbClr val="C1BEB8"/>
                </a:solidFill>
                <a:latin typeface="Times New Roman"/>
                <a:cs typeface="Times New Roman"/>
              </a:defRPr>
            </a:lvl1pPr>
          </a:lstStyle>
          <a:p>
            <a:fld id="{97681785-2FA5-4CDE-A927-889B4ACA8082}" type="slidenum">
              <a:rPr lang="en-JM" smtClean="0"/>
              <a:pPr/>
              <a:t>‹#›</a:t>
            </a:fld>
            <a:endParaRPr lang="en-JM" dirty="0"/>
          </a:p>
        </p:txBody>
      </p:sp>
    </p:spTree>
    <p:extLst>
      <p:ext uri="{BB962C8B-B14F-4D97-AF65-F5344CB8AC3E}">
        <p14:creationId xmlns:p14="http://schemas.microsoft.com/office/powerpoint/2010/main" val="20518058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1" name="Picture 10"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Text Placeholder 2"/>
          <p:cNvSpPr>
            <a:spLocks noGrp="1"/>
          </p:cNvSpPr>
          <p:nvPr>
            <p:ph type="body" idx="1"/>
          </p:nvPr>
        </p:nvSpPr>
        <p:spPr>
          <a:xfrm>
            <a:off x="457200" y="1396889"/>
            <a:ext cx="4040188" cy="639763"/>
          </a:xfrm>
        </p:spPr>
        <p:txBody>
          <a:bodyPr anchor="b">
            <a:noAutofit/>
          </a:bodyPr>
          <a:lstStyle>
            <a:lvl1pPr marL="0" indent="0">
              <a:buNone/>
              <a:defRPr sz="1800" b="1" i="0">
                <a:solidFill>
                  <a:srgbClr val="E5662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41837"/>
            <a:ext cx="4040188" cy="3951288"/>
          </a:xfrm>
        </p:spPr>
        <p:txBody>
          <a:bodyPr>
            <a:normAutofit/>
          </a:bodyPr>
          <a:lstStyle>
            <a:lvl1pPr marL="223838" indent="-223838">
              <a:defRPr sz="1800">
                <a:latin typeface="Arial"/>
                <a:cs typeface="Arial"/>
              </a:defRPr>
            </a:lvl1pPr>
            <a:lvl2pPr marL="457200" indent="-233363">
              <a:defRPr sz="1600">
                <a:latin typeface="Arial"/>
                <a:cs typeface="Arial"/>
              </a:defRPr>
            </a:lvl2pPr>
            <a:lvl3pPr marL="682625" indent="-225425">
              <a:defRPr sz="1400">
                <a:latin typeface="Arial"/>
                <a:cs typeface="Arial"/>
              </a:defRPr>
            </a:lvl3pPr>
            <a:lvl4pPr marL="915988" indent="-233363">
              <a:defRPr sz="1200">
                <a:latin typeface="Arial"/>
                <a:cs typeface="Arial"/>
              </a:defRPr>
            </a:lvl4pPr>
            <a:lvl5pPr marL="1139825" indent="-223838">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7" y="1396889"/>
            <a:ext cx="4041775" cy="639763"/>
          </a:xfrm>
        </p:spPr>
        <p:txBody>
          <a:bodyPr anchor="b">
            <a:noAutofit/>
          </a:bodyPr>
          <a:lstStyle>
            <a:lvl1pPr marL="0" indent="0">
              <a:buNone/>
              <a:defRPr sz="1800" b="1" i="0">
                <a:solidFill>
                  <a:srgbClr val="E5662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41837"/>
            <a:ext cx="4041775" cy="3951288"/>
          </a:xfrm>
        </p:spPr>
        <p:txBody>
          <a:bodyPr>
            <a:normAutofit/>
          </a:bodyPr>
          <a:lstStyle>
            <a:lvl1pPr marL="223838" indent="-223838">
              <a:defRPr sz="1800">
                <a:latin typeface="Arial"/>
                <a:cs typeface="Arial"/>
              </a:defRPr>
            </a:lvl1pPr>
            <a:lvl2pPr marL="457200" indent="-233363">
              <a:defRPr sz="1600">
                <a:latin typeface="Arial"/>
                <a:cs typeface="Arial"/>
              </a:defRPr>
            </a:lvl2pPr>
            <a:lvl3pPr marL="682625" indent="-225425">
              <a:defRPr sz="1400">
                <a:latin typeface="Arial"/>
                <a:cs typeface="Arial"/>
              </a:defRPr>
            </a:lvl3pPr>
            <a:lvl4pPr marL="915988" indent="-233363">
              <a:defRPr sz="1200">
                <a:latin typeface="Arial"/>
                <a:cs typeface="Arial"/>
              </a:defRPr>
            </a:lvl4pPr>
            <a:lvl5pPr marL="1139825" indent="-223838">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4"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lvl1pPr>
              <a:defRPr>
                <a:latin typeface="Times New Roman"/>
                <a:cs typeface="Times New Roman"/>
              </a:defRPr>
            </a:lvl1pPr>
          </a:lstStyle>
          <a:p>
            <a:r>
              <a:rPr lang="en-US" dirty="0" smtClean="0"/>
              <a:t>Click to edit master title style</a:t>
            </a:r>
            <a:endParaRPr lang="en-JM" dirty="0"/>
          </a:p>
        </p:txBody>
      </p:sp>
      <p:sp>
        <p:nvSpPr>
          <p:cNvPr id="8" name="Slide Number Placeholder 7"/>
          <p:cNvSpPr>
            <a:spLocks noGrp="1"/>
          </p:cNvSpPr>
          <p:nvPr>
            <p:ph type="sldNum" sz="quarter" idx="12"/>
          </p:nvPr>
        </p:nvSpPr>
        <p:spPr/>
        <p:txBody>
          <a:bodyPr/>
          <a:lstStyle>
            <a:lvl1pPr>
              <a:defRPr>
                <a:solidFill>
                  <a:srgbClr val="C1BEB8"/>
                </a:solidFill>
                <a:latin typeface="Times New Roman"/>
                <a:cs typeface="Times New Roman"/>
              </a:defRPr>
            </a:lvl1pPr>
          </a:lstStyle>
          <a:p>
            <a:fld id="{97681785-2FA5-4CDE-A927-889B4ACA8082}" type="slidenum">
              <a:rPr lang="en-JM" smtClean="0"/>
              <a:pPr/>
              <a:t>‹#›</a:t>
            </a:fld>
            <a:endParaRPr lang="en-JM" dirty="0"/>
          </a:p>
        </p:txBody>
      </p:sp>
      <p:sp>
        <p:nvSpPr>
          <p:cNvPr id="7" name="Footer Placeholder 6"/>
          <p:cNvSpPr>
            <a:spLocks noGrp="1"/>
          </p:cNvSpPr>
          <p:nvPr>
            <p:ph type="ftr" sz="quarter" idx="11"/>
          </p:nvPr>
        </p:nvSpPr>
        <p:spPr>
          <a:xfrm>
            <a:off x="457200" y="6288450"/>
            <a:ext cx="6248400" cy="366183"/>
          </a:xfrm>
          <a:prstGeom prst="rect">
            <a:avLst/>
          </a:prstGeom>
        </p:spPr>
        <p:txBody>
          <a:bodyPr lIns="0" rIns="0"/>
          <a:lstStyle>
            <a:lvl1pPr>
              <a:defRPr sz="90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705691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408976"/>
          </a:xfrm>
          <a:prstGeom prst="rect">
            <a:avLst/>
          </a:prstGeom>
        </p:spPr>
      </p:pic>
      <p:sp>
        <p:nvSpPr>
          <p:cNvPr id="3" name="Content Placeholder 2"/>
          <p:cNvSpPr>
            <a:spLocks noGrp="1"/>
          </p:cNvSpPr>
          <p:nvPr>
            <p:ph sz="half" idx="1"/>
          </p:nvPr>
        </p:nvSpPr>
        <p:spPr>
          <a:xfrm>
            <a:off x="457200" y="4404653"/>
            <a:ext cx="8234298" cy="669499"/>
          </a:xfrm>
        </p:spPr>
        <p:txBody>
          <a:bodyPr>
            <a:normAutofit/>
          </a:bodyPr>
          <a:lstStyle>
            <a:lvl1pPr marL="0" indent="0" algn="ctr">
              <a:buFontTx/>
              <a:buNone/>
              <a:defRPr sz="1800">
                <a:solidFill>
                  <a:srgbClr val="F6A833"/>
                </a:solidFill>
              </a:defRPr>
            </a:lvl1pPr>
            <a:lvl2pPr marL="457200" indent="-233363">
              <a:defRPr sz="1600"/>
            </a:lvl2pPr>
            <a:lvl3pPr marL="682625" indent="-225425">
              <a:defRPr sz="1400"/>
            </a:lvl3pPr>
            <a:lvl4pPr marL="915988" indent="-233363">
              <a:tabLst/>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Title Placeholder 1"/>
          <p:cNvSpPr>
            <a:spLocks noGrp="1"/>
          </p:cNvSpPr>
          <p:nvPr>
            <p:ph type="title" hasCustomPrompt="1"/>
          </p:nvPr>
        </p:nvSpPr>
        <p:spPr>
          <a:xfrm>
            <a:off x="457200" y="3431117"/>
            <a:ext cx="8225658" cy="919163"/>
          </a:xfrm>
          <a:prstGeom prst="rect">
            <a:avLst/>
          </a:prstGeom>
        </p:spPr>
        <p:txBody>
          <a:bodyPr vert="horz" lIns="0" tIns="45720" rIns="0" bIns="45720" rtlCol="0" anchor="ctr">
            <a:normAutofit/>
          </a:bodyPr>
          <a:lstStyle>
            <a:lvl1pPr algn="ctr">
              <a:defRPr>
                <a:solidFill>
                  <a:srgbClr val="241010"/>
                </a:solidFill>
              </a:defRPr>
            </a:lvl1pPr>
          </a:lstStyle>
          <a:p>
            <a:r>
              <a:rPr lang="en-US" dirty="0" smtClean="0"/>
              <a:t>Click to edit master title style</a:t>
            </a:r>
            <a:endParaRPr lang="en-JM" dirty="0"/>
          </a:p>
        </p:txBody>
      </p:sp>
      <p:sp>
        <p:nvSpPr>
          <p:cNvPr id="10" name="Rectangle 9"/>
          <p:cNvSpPr/>
          <p:nvPr userDrawn="1"/>
        </p:nvSpPr>
        <p:spPr>
          <a:xfrm>
            <a:off x="0" y="564626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1431820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2"/>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4" name="Picture 3"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Tree>
    <p:extLst>
      <p:ext uri="{BB962C8B-B14F-4D97-AF65-F5344CB8AC3E}">
        <p14:creationId xmlns:p14="http://schemas.microsoft.com/office/powerpoint/2010/main" val="4214580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p:cNvSpPr/>
          <p:nvPr userDrawn="1"/>
        </p:nvSpPr>
        <p:spPr>
          <a:xfrm>
            <a:off x="1" y="3433235"/>
            <a:ext cx="9144000" cy="3458491"/>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userDrawn="1"/>
        </p:nvSpPr>
        <p:spPr>
          <a:xfrm>
            <a:off x="1" y="1"/>
            <a:ext cx="9144000" cy="347107"/>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0" name="Picture 9"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26072"/>
            <a:ext cx="9144000" cy="3107163"/>
          </a:xfrm>
          <a:prstGeom prst="rect">
            <a:avLst/>
          </a:prstGeom>
        </p:spPr>
      </p:pic>
      <p:sp>
        <p:nvSpPr>
          <p:cNvPr id="3" name="Content Placeholder 2"/>
          <p:cNvSpPr>
            <a:spLocks noGrp="1"/>
          </p:cNvSpPr>
          <p:nvPr>
            <p:ph sz="half" idx="1"/>
          </p:nvPr>
        </p:nvSpPr>
        <p:spPr>
          <a:xfrm>
            <a:off x="3036826" y="1317002"/>
            <a:ext cx="5900118" cy="1874308"/>
          </a:xfrm>
        </p:spPr>
        <p:txBody>
          <a:bodyPr>
            <a:normAutofit/>
          </a:bodyPr>
          <a:lstStyle>
            <a:lvl1pPr marL="223838" indent="-223838">
              <a:lnSpc>
                <a:spcPct val="110000"/>
              </a:lnSpc>
              <a:defRPr sz="1400"/>
            </a:lvl1pPr>
            <a:lvl2pPr marL="457200" indent="-233363">
              <a:lnSpc>
                <a:spcPct val="110000"/>
              </a:lnSpc>
              <a:defRPr sz="1400"/>
            </a:lvl2pPr>
            <a:lvl3pPr marL="682625" indent="-225425">
              <a:lnSpc>
                <a:spcPct val="110000"/>
              </a:lnSpc>
              <a:defRPr sz="1200"/>
            </a:lvl3pPr>
            <a:lvl4pPr marL="915988" indent="-233363">
              <a:lnSpc>
                <a:spcPct val="110000"/>
              </a:lnSpc>
              <a:tabLst/>
              <a:defRPr sz="1200"/>
            </a:lvl4pPr>
            <a:lvl5pPr marL="1139825" indent="-223838">
              <a:lnSpc>
                <a:spcPct val="110000"/>
              </a:lnSpc>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Title Placeholder 1"/>
          <p:cNvSpPr>
            <a:spLocks noGrp="1"/>
          </p:cNvSpPr>
          <p:nvPr>
            <p:ph type="title" hasCustomPrompt="1"/>
          </p:nvPr>
        </p:nvSpPr>
        <p:spPr>
          <a:xfrm>
            <a:off x="3028938" y="589030"/>
            <a:ext cx="5908006" cy="658541"/>
          </a:xfrm>
          <a:prstGeom prst="rect">
            <a:avLst/>
          </a:prstGeom>
        </p:spPr>
        <p:txBody>
          <a:bodyPr vert="horz" lIns="0" tIns="45720" rIns="0" bIns="45720" rtlCol="0" anchor="ctr">
            <a:normAutofit/>
          </a:bodyPr>
          <a:lstStyle>
            <a:lvl1pPr>
              <a:defRPr sz="2000">
                <a:solidFill>
                  <a:srgbClr val="E56625"/>
                </a:solidFill>
              </a:defRPr>
            </a:lvl1pPr>
          </a:lstStyle>
          <a:p>
            <a:r>
              <a:rPr lang="en-US" dirty="0" smtClean="0"/>
              <a:t>Click to edit master title style</a:t>
            </a:r>
            <a:endParaRPr lang="en-JM" dirty="0"/>
          </a:p>
        </p:txBody>
      </p:sp>
      <p:sp>
        <p:nvSpPr>
          <p:cNvPr id="6" name="Slide Number Placeholder 5"/>
          <p:cNvSpPr>
            <a:spLocks noGrp="1"/>
          </p:cNvSpPr>
          <p:nvPr>
            <p:ph type="sldNum" sz="quarter" idx="12"/>
          </p:nvPr>
        </p:nvSpPr>
        <p:spPr>
          <a:xfrm>
            <a:off x="8349082" y="6259039"/>
            <a:ext cx="458368" cy="381308"/>
          </a:xfrm>
        </p:spPr>
        <p:txBody>
          <a:bodyPr/>
          <a:lstStyle>
            <a:lvl1pPr algn="ctr">
              <a:defRPr>
                <a:solidFill>
                  <a:srgbClr val="C1BEB8"/>
                </a:solidFill>
              </a:defRPr>
            </a:lvl1pPr>
          </a:lstStyle>
          <a:p>
            <a:fld id="{97681785-2FA5-4CDE-A927-889B4ACA8082}" type="slidenum">
              <a:rPr lang="en-JM" smtClean="0"/>
              <a:pPr/>
              <a:t>‹#›</a:t>
            </a:fld>
            <a:endParaRPr lang="en-JM" dirty="0"/>
          </a:p>
        </p:txBody>
      </p:sp>
      <p:sp>
        <p:nvSpPr>
          <p:cNvPr id="5" name="Footer Placeholder 4"/>
          <p:cNvSpPr>
            <a:spLocks noGrp="1"/>
          </p:cNvSpPr>
          <p:nvPr>
            <p:ph type="ftr" sz="quarter" idx="11"/>
          </p:nvPr>
        </p:nvSpPr>
        <p:spPr>
          <a:xfrm>
            <a:off x="457200" y="6305521"/>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321387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1" y="1558925"/>
            <a:ext cx="1377185" cy="4206875"/>
          </a:xfrm>
        </p:spPr>
        <p:txBody>
          <a:bodyPr>
            <a:normAutofit/>
          </a:bodyPr>
          <a:lstStyle>
            <a:lvl1pPr marL="0" indent="0">
              <a:buFontTx/>
              <a:buNone/>
              <a:defRPr sz="1400"/>
            </a:lvl1pPr>
            <a:lvl2pPr marL="223837" indent="0">
              <a:buFontTx/>
              <a:buNone/>
              <a:defRPr sz="1600"/>
            </a:lvl2pPr>
            <a:lvl3pPr marL="457200" indent="0">
              <a:buFontTx/>
              <a:buNone/>
              <a:defRPr sz="1400"/>
            </a:lvl3pPr>
            <a:lvl4pPr marL="682625" indent="0">
              <a:buFontTx/>
              <a:buNone/>
              <a:tabLst/>
              <a:defRPr sz="1200"/>
            </a:lvl4pPr>
            <a:lvl5pPr marL="915987" indent="0">
              <a:buFontTx/>
              <a:buNone/>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2116600" y="1558925"/>
            <a:ext cx="6570201"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cxnSp>
        <p:nvCxnSpPr>
          <p:cNvPr id="10" name="Straight Connector 9"/>
          <p:cNvCxnSpPr/>
          <p:nvPr userDrawn="1"/>
        </p:nvCxnSpPr>
        <p:spPr>
          <a:xfrm flipH="1">
            <a:off x="1966159" y="1551891"/>
            <a:ext cx="1" cy="4202636"/>
          </a:xfrm>
          <a:prstGeom prst="line">
            <a:avLst/>
          </a:prstGeom>
          <a:ln w="6350" cmpd="sng">
            <a:solidFill>
              <a:srgbClr val="E566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790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7300870" y="1558925"/>
            <a:ext cx="1377185" cy="4206875"/>
          </a:xfrm>
        </p:spPr>
        <p:txBody>
          <a:bodyPr>
            <a:normAutofit/>
          </a:bodyPr>
          <a:lstStyle>
            <a:lvl1pPr marL="0" indent="0">
              <a:buFontTx/>
              <a:buNone/>
              <a:defRPr sz="1400"/>
            </a:lvl1pPr>
            <a:lvl2pPr marL="223837" indent="0">
              <a:buFontTx/>
              <a:buNone/>
              <a:defRPr sz="1600"/>
            </a:lvl2pPr>
            <a:lvl3pPr marL="457200" indent="0">
              <a:buFontTx/>
              <a:buNone/>
              <a:defRPr sz="1400"/>
            </a:lvl3pPr>
            <a:lvl4pPr marL="682625" indent="0">
              <a:buFontTx/>
              <a:buNone/>
              <a:tabLst/>
              <a:defRPr sz="1200"/>
            </a:lvl4pPr>
            <a:lvl5pPr marL="915987" indent="0">
              <a:buFontTx/>
              <a:buNone/>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58598" y="1558925"/>
            <a:ext cx="6570201"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cxnSp>
        <p:nvCxnSpPr>
          <p:cNvPr id="10" name="Straight Connector 9"/>
          <p:cNvCxnSpPr/>
          <p:nvPr userDrawn="1"/>
        </p:nvCxnSpPr>
        <p:spPr>
          <a:xfrm flipH="1">
            <a:off x="7163585" y="1551891"/>
            <a:ext cx="1" cy="4202636"/>
          </a:xfrm>
          <a:prstGeom prst="line">
            <a:avLst/>
          </a:prstGeom>
          <a:ln w="6350" cmpd="sng">
            <a:solidFill>
              <a:srgbClr val="E566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922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 conten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22" name="Rectangle 21"/>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24"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25" name="Text Placeholder 13"/>
          <p:cNvSpPr>
            <a:spLocks noGrp="1"/>
          </p:cNvSpPr>
          <p:nvPr>
            <p:ph type="body" sz="quarter" idx="11"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9"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6836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Rectangle 6"/>
          <p:cNvSpPr/>
          <p:nvPr userDrawn="1"/>
        </p:nvSpPr>
        <p:spPr>
          <a:xfrm>
            <a:off x="1" y="6102489"/>
            <a:ext cx="9144000" cy="78923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 y="1"/>
            <a:ext cx="9144000" cy="1211739"/>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pic>
        <p:nvPicPr>
          <p:cNvPr id="9" name="Picture 8" descr="UPS_GradientBkgr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11737"/>
            <a:ext cx="9144000" cy="4890752"/>
          </a:xfrm>
          <a:prstGeom prst="rect">
            <a:avLst/>
          </a:prstGeom>
        </p:spPr>
      </p:pic>
      <p:sp>
        <p:nvSpPr>
          <p:cNvPr id="3" name="Content Placeholder 2"/>
          <p:cNvSpPr>
            <a:spLocks noGrp="1"/>
          </p:cNvSpPr>
          <p:nvPr>
            <p:ph sz="half" idx="1"/>
          </p:nvPr>
        </p:nvSpPr>
        <p:spPr>
          <a:xfrm>
            <a:off x="457201" y="1558925"/>
            <a:ext cx="2811769" cy="4206875"/>
          </a:xfrm>
        </p:spPr>
        <p:txBody>
          <a:bodyPr>
            <a:normAutofit/>
          </a:bodyPr>
          <a:lstStyle>
            <a:lvl1pPr marL="0" indent="0">
              <a:buFontTx/>
              <a:buNone/>
              <a:defRPr sz="1400"/>
            </a:lvl1pPr>
            <a:lvl2pPr marL="223837" indent="0">
              <a:buFontTx/>
              <a:buNone/>
              <a:defRPr sz="1600"/>
            </a:lvl2pPr>
            <a:lvl3pPr marL="457200" indent="0">
              <a:buFontTx/>
              <a:buNone/>
              <a:defRPr sz="1400"/>
            </a:lvl3pPr>
            <a:lvl4pPr marL="682625" indent="0">
              <a:buFontTx/>
              <a:buNone/>
              <a:tabLst/>
              <a:defRPr sz="1200"/>
            </a:lvl4pPr>
            <a:lvl5pPr marL="915987" indent="0">
              <a:buFontTx/>
              <a:buNone/>
              <a:defRPr sz="12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3468870" y="1558925"/>
            <a:ext cx="5217930" cy="4206875"/>
          </a:xfrm>
        </p:spPr>
        <p:txBody>
          <a:bodyPr>
            <a:normAutofit/>
          </a:bodyPr>
          <a:lstStyle>
            <a:lvl1pPr marL="223838" indent="-223838">
              <a:defRPr sz="1800"/>
            </a:lvl1pPr>
            <a:lvl2pPr marL="457200" indent="-233363">
              <a:defRPr sz="1600"/>
            </a:lvl2pPr>
            <a:lvl3pPr marL="682625" indent="-225425">
              <a:defRPr sz="1400"/>
            </a:lvl3pPr>
            <a:lvl4pPr marL="915988" indent="-233363">
              <a:defRPr sz="1200"/>
            </a:lvl4pPr>
            <a:lvl5pPr marL="1139825" indent="-223838">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itle Placeholder 1"/>
          <p:cNvSpPr>
            <a:spLocks noGrp="1"/>
          </p:cNvSpPr>
          <p:nvPr>
            <p:ph type="title" hasCustomPrompt="1"/>
          </p:nvPr>
        </p:nvSpPr>
        <p:spPr>
          <a:xfrm>
            <a:off x="457200" y="381000"/>
            <a:ext cx="8225658" cy="919163"/>
          </a:xfrm>
          <a:prstGeom prst="rect">
            <a:avLst/>
          </a:prstGeom>
        </p:spPr>
        <p:txBody>
          <a:bodyPr vert="horz" lIns="0" tIns="45720" rIns="0" bIns="45720" rtlCol="0" anchor="ctr">
            <a:normAutofit/>
          </a:bodyPr>
          <a:lstStyle/>
          <a:p>
            <a:r>
              <a:rPr lang="en-US" dirty="0" smtClean="0"/>
              <a:t>Click to edit master title style</a:t>
            </a:r>
            <a:endParaRPr lang="en-JM" dirty="0"/>
          </a:p>
        </p:txBody>
      </p:sp>
      <p:sp>
        <p:nvSpPr>
          <p:cNvPr id="5" name="Footer Placeholder 4"/>
          <p:cNvSpPr>
            <a:spLocks noGrp="1"/>
          </p:cNvSpPr>
          <p:nvPr>
            <p:ph type="ftr" sz="quarter" idx="11"/>
          </p:nvPr>
        </p:nvSpPr>
        <p:spPr>
          <a:xfrm>
            <a:off x="457200" y="6293909"/>
            <a:ext cx="6248400" cy="366183"/>
          </a:xfrm>
          <a:prstGeom prst="rect">
            <a:avLst/>
          </a:prstGeom>
        </p:spPr>
        <p:txBody>
          <a:bodyPr lIns="0" rIns="0"/>
          <a:lstStyle>
            <a:lvl1pPr>
              <a:defRPr sz="900" b="0" i="0">
                <a:solidFill>
                  <a:srgbClr val="C1BEB8"/>
                </a:solidFill>
                <a:latin typeface="Arial"/>
                <a:cs typeface="Arial"/>
              </a:defRPr>
            </a:lvl1pPr>
          </a:lstStyle>
          <a:p>
            <a:endParaRPr lang="en-JM" dirty="0"/>
          </a:p>
        </p:txBody>
      </p:sp>
      <p:sp>
        <p:nvSpPr>
          <p:cNvPr id="6" name="Slide Number Placeholder 5"/>
          <p:cNvSpPr>
            <a:spLocks noGrp="1"/>
          </p:cNvSpPr>
          <p:nvPr>
            <p:ph type="sldNum" sz="quarter" idx="12"/>
          </p:nvPr>
        </p:nvSpPr>
        <p:spPr>
          <a:xfrm>
            <a:off x="8347075" y="6259349"/>
            <a:ext cx="461066" cy="381308"/>
          </a:xfrm>
        </p:spPr>
        <p:txBody>
          <a:bodyPr/>
          <a:lstStyle>
            <a:lvl1pPr>
              <a:defRPr>
                <a:solidFill>
                  <a:srgbClr val="C1BEB8"/>
                </a:solidFill>
              </a:defRPr>
            </a:lvl1pPr>
          </a:lstStyle>
          <a:p>
            <a:fld id="{97681785-2FA5-4CDE-A927-889B4ACA8082}" type="slidenum">
              <a:rPr lang="en-JM" smtClean="0"/>
              <a:pPr/>
              <a:t>‹#›</a:t>
            </a:fld>
            <a:endParaRPr lang="en-JM" dirty="0"/>
          </a:p>
        </p:txBody>
      </p:sp>
    </p:spTree>
    <p:extLst>
      <p:ext uri="{BB962C8B-B14F-4D97-AF65-F5344CB8AC3E}">
        <p14:creationId xmlns:p14="http://schemas.microsoft.com/office/powerpoint/2010/main" val="1540488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8" name="Rectangle 7"/>
          <p:cNvSpPr/>
          <p:nvPr userDrawn="1"/>
        </p:nvSpPr>
        <p:spPr>
          <a:xfrm>
            <a:off x="1" y="1"/>
            <a:ext cx="9144000" cy="689172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lIns="91328" tIns="45664" rIns="91328" bIns="45664" rtlCol="0" anchor="ctr"/>
          <a:lstStyle/>
          <a:p>
            <a:pPr algn="ctr" defTabSz="914400"/>
            <a:endParaRPr lang="en-US" sz="1800">
              <a:solidFill>
                <a:prstClr val="white"/>
              </a:solidFill>
            </a:endParaRPr>
          </a:p>
        </p:txBody>
      </p:sp>
      <p:sp>
        <p:nvSpPr>
          <p:cNvPr id="9" name="Rectangle 8"/>
          <p:cNvSpPr/>
          <p:nvPr userDrawn="1"/>
        </p:nvSpPr>
        <p:spPr>
          <a:xfrm>
            <a:off x="1" y="1"/>
            <a:ext cx="9144000" cy="96156"/>
          </a:xfrm>
          <a:prstGeom prst="rect">
            <a:avLst/>
          </a:prstGeom>
          <a:solidFill>
            <a:srgbClr val="FFB500"/>
          </a:solidFill>
          <a:effectLst/>
        </p:spPr>
        <p:style>
          <a:lnRef idx="1">
            <a:schemeClr val="accent1"/>
          </a:lnRef>
          <a:fillRef idx="3">
            <a:schemeClr val="accent1"/>
          </a:fillRef>
          <a:effectRef idx="2">
            <a:schemeClr val="accent1"/>
          </a:effectRef>
          <a:fontRef idx="minor">
            <a:schemeClr val="lt1"/>
          </a:fontRef>
        </p:style>
        <p:txBody>
          <a:bodyPr lIns="91328" tIns="45664" rIns="91328" bIns="45664" rtlCol="0" anchor="ctr"/>
          <a:lstStyle/>
          <a:p>
            <a:pPr algn="ctr" defTabSz="914400"/>
            <a:endParaRPr lang="en-US" sz="1800">
              <a:solidFill>
                <a:prstClr val="white"/>
              </a:solidFill>
            </a:endParaRPr>
          </a:p>
        </p:txBody>
      </p:sp>
      <p:sp>
        <p:nvSpPr>
          <p:cNvPr id="6" name="Slide Number Placeholder 5"/>
          <p:cNvSpPr>
            <a:spLocks noGrp="1"/>
          </p:cNvSpPr>
          <p:nvPr>
            <p:ph type="sldNum" sz="quarter" idx="12"/>
          </p:nvPr>
        </p:nvSpPr>
        <p:spPr>
          <a:xfrm>
            <a:off x="8349082" y="6259039"/>
            <a:ext cx="458368" cy="381308"/>
          </a:xfrm>
        </p:spPr>
        <p:txBody>
          <a:bodyPr/>
          <a:lstStyle>
            <a:lvl1pPr algn="ctr">
              <a:defRPr>
                <a:solidFill>
                  <a:srgbClr val="C1BEB8"/>
                </a:solidFill>
              </a:defRPr>
            </a:lvl1pPr>
          </a:lstStyle>
          <a:p>
            <a:fld id="{97681785-2FA5-4CDE-A927-889B4ACA8082}" type="slidenum">
              <a:rPr lang="en-JM" smtClean="0"/>
              <a:pPr/>
              <a:t>‹#›</a:t>
            </a:fld>
            <a:endParaRPr lang="en-JM" dirty="0"/>
          </a:p>
        </p:txBody>
      </p:sp>
      <p:sp>
        <p:nvSpPr>
          <p:cNvPr id="5" name="Footer Placeholder 4"/>
          <p:cNvSpPr>
            <a:spLocks noGrp="1"/>
          </p:cNvSpPr>
          <p:nvPr>
            <p:ph type="ftr" sz="quarter" idx="11"/>
          </p:nvPr>
        </p:nvSpPr>
        <p:spPr>
          <a:xfrm>
            <a:off x="457201" y="6305524"/>
            <a:ext cx="6248400" cy="366183"/>
          </a:xfrm>
          <a:prstGeom prst="rect">
            <a:avLst/>
          </a:prstGeom>
        </p:spPr>
        <p:txBody>
          <a:bodyPr lIns="0" tIns="40074" rIns="0" bIns="40074"/>
          <a:lstStyle>
            <a:lvl1pPr>
              <a:defRPr sz="900" b="0" i="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953320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own - image righ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858000" y="120416"/>
            <a:ext cx="2286000" cy="6737584"/>
          </a:xfrm>
          <a:prstGeom prst="rect">
            <a:avLst/>
          </a:prstGeom>
        </p:spPr>
        <p:txBody>
          <a:bodyPr/>
          <a:lstStyle/>
          <a:p>
            <a:r>
              <a:rPr lang="en-US" smtClean="0"/>
              <a:t>Click icon to add picture</a:t>
            </a:r>
            <a:endParaRPr lang="en-US"/>
          </a:p>
        </p:txBody>
      </p:sp>
      <p:sp>
        <p:nvSpPr>
          <p:cNvPr id="9" name="Text Placeholder 4"/>
          <p:cNvSpPr>
            <a:spLocks noGrp="1"/>
          </p:cNvSpPr>
          <p:nvPr>
            <p:ph type="body" sz="quarter" idx="10"/>
          </p:nvPr>
        </p:nvSpPr>
        <p:spPr>
          <a:xfrm>
            <a:off x="274321" y="1706880"/>
            <a:ext cx="6431281" cy="4327787"/>
          </a:xfrm>
          <a:prstGeom prst="rect">
            <a:avLst/>
          </a:prstGeom>
        </p:spPr>
        <p:txBody>
          <a:bodyPr/>
          <a:lstStyle>
            <a:lvl1pPr marL="380990" indent="-380990">
              <a:lnSpc>
                <a:spcPct val="125000"/>
              </a:lnSpc>
              <a:spcBef>
                <a:spcPts val="0"/>
              </a:spcBef>
              <a:buClr>
                <a:schemeClr val="bg1"/>
              </a:buClr>
              <a:buFont typeface="Arial"/>
              <a:buChar char="•"/>
              <a:defRPr sz="2133" baseline="0">
                <a:solidFill>
                  <a:schemeClr val="bg1"/>
                </a:solidFill>
                <a:latin typeface="+mn-lt"/>
                <a:cs typeface="Tahoma"/>
              </a:defRPr>
            </a:lvl1pPr>
            <a:lvl2pPr>
              <a:lnSpc>
                <a:spcPct val="125000"/>
              </a:lnSpc>
              <a:spcBef>
                <a:spcPts val="0"/>
              </a:spcBef>
              <a:buClr>
                <a:schemeClr val="bg1"/>
              </a:buClr>
              <a:defRPr sz="1867">
                <a:solidFill>
                  <a:schemeClr val="bg1"/>
                </a:solidFill>
                <a:latin typeface="+mn-lt"/>
                <a:cs typeface="Tahoma"/>
              </a:defRPr>
            </a:lvl2pPr>
            <a:lvl3pPr>
              <a:lnSpc>
                <a:spcPct val="125000"/>
              </a:lnSpc>
              <a:spcBef>
                <a:spcPts val="0"/>
              </a:spcBef>
              <a:buClr>
                <a:schemeClr val="bg1"/>
              </a:buClr>
              <a:defRPr sz="1733">
                <a:solidFill>
                  <a:schemeClr val="bg1"/>
                </a:solidFill>
                <a:latin typeface="+mn-lt"/>
                <a:cs typeface="Tahoma"/>
              </a:defRPr>
            </a:lvl3pPr>
            <a:lvl4pPr>
              <a:lnSpc>
                <a:spcPct val="125000"/>
              </a:lnSpc>
              <a:spcBef>
                <a:spcPts val="0"/>
              </a:spcBef>
              <a:buClr>
                <a:schemeClr val="bg1"/>
              </a:buClr>
              <a:defRPr sz="1600">
                <a:solidFill>
                  <a:schemeClr val="bg1"/>
                </a:solidFill>
                <a:latin typeface="+mn-lt"/>
                <a:cs typeface="Tahoma"/>
              </a:defRPr>
            </a:lvl4pPr>
            <a:lvl5pPr>
              <a:lnSpc>
                <a:spcPct val="125000"/>
              </a:lnSpc>
              <a:spcBef>
                <a:spcPts val="0"/>
              </a:spcBef>
              <a:buClr>
                <a:schemeClr val="bg1"/>
              </a:buClr>
              <a:defRPr sz="1600">
                <a:solidFill>
                  <a:schemeClr val="bg1"/>
                </a:solidFill>
                <a:latin typeface="+mn-lt"/>
                <a:cs typeface="Tahoma"/>
              </a:defRPr>
            </a:lvl5pPr>
            <a:lvl6pPr>
              <a:lnSpc>
                <a:spcPct val="125000"/>
              </a:lnSpc>
              <a:spcBef>
                <a:spcPts val="0"/>
              </a:spcBef>
              <a:buClr>
                <a:schemeClr val="bg1"/>
              </a:buClr>
              <a:defRPr sz="16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5"/>
          <p:cNvSpPr>
            <a:spLocks noGrp="1"/>
          </p:cNvSpPr>
          <p:nvPr>
            <p:ph type="title" hasCustomPrompt="1"/>
          </p:nvPr>
        </p:nvSpPr>
        <p:spPr>
          <a:xfrm>
            <a:off x="274321" y="365762"/>
            <a:ext cx="6431281"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chemeClr val="bg1"/>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365761" y="914402"/>
            <a:ext cx="6339840" cy="586316"/>
          </a:xfrm>
          <a:prstGeom prst="rect">
            <a:avLst/>
          </a:prstGeom>
        </p:spPr>
        <p:txBody>
          <a:bodyPr vert="horz"/>
          <a:lstStyle>
            <a:lvl1pPr marL="0" indent="0">
              <a:buNone/>
              <a:defRPr sz="2667" baseline="0">
                <a:solidFill>
                  <a:schemeClr val="bg1"/>
                </a:solidFill>
                <a:latin typeface="Georgia"/>
                <a:cs typeface="Georgia"/>
              </a:defRPr>
            </a:lvl1pPr>
            <a:lvl2pPr marL="609585" indent="0">
              <a:buNone/>
              <a:defRPr sz="2667">
                <a:solidFill>
                  <a:schemeClr val="bg1"/>
                </a:solidFill>
                <a:latin typeface="Georgia"/>
                <a:cs typeface="Georgia"/>
              </a:defRPr>
            </a:lvl2pPr>
            <a:lvl3pPr marL="1219170" indent="0">
              <a:buNone/>
              <a:defRPr sz="2667">
                <a:solidFill>
                  <a:schemeClr val="bg1"/>
                </a:solidFill>
                <a:latin typeface="Georgia"/>
                <a:cs typeface="Georgia"/>
              </a:defRPr>
            </a:lvl3pPr>
            <a:lvl4pPr marL="1828754" indent="0">
              <a:buNone/>
              <a:defRPr sz="2667">
                <a:solidFill>
                  <a:schemeClr val="bg1"/>
                </a:solidFill>
                <a:latin typeface="Georgia"/>
                <a:cs typeface="Georgia"/>
              </a:defRPr>
            </a:lvl4pPr>
            <a:lvl5pPr marL="2438339" indent="0">
              <a:buNone/>
              <a:defRPr sz="2667">
                <a:solidFill>
                  <a:schemeClr val="bg1"/>
                </a:solidFill>
                <a:latin typeface="Georgia"/>
                <a:cs typeface="Georgia"/>
              </a:defRPr>
            </a:lvl5pPr>
          </a:lstStyle>
          <a:p>
            <a:pPr lvl="0"/>
            <a:r>
              <a:rPr lang="en-US" dirty="0" smtClean="0"/>
              <a:t>Click to edit Subtitle styles</a:t>
            </a:r>
            <a:endParaRPr lang="en-US" dirty="0"/>
          </a:p>
        </p:txBody>
      </p:sp>
      <p:sp>
        <p:nvSpPr>
          <p:cNvPr id="15" name="Slide Number Placeholder 3"/>
          <p:cNvSpPr>
            <a:spLocks noGrp="1"/>
          </p:cNvSpPr>
          <p:nvPr>
            <p:ph type="sldNum" sz="quarter" idx="4"/>
          </p:nvPr>
        </p:nvSpPr>
        <p:spPr>
          <a:xfrm>
            <a:off x="7945396" y="6217921"/>
            <a:ext cx="861209" cy="366183"/>
          </a:xfrm>
          <a:prstGeom prst="rect">
            <a:avLst/>
          </a:prstGeom>
        </p:spPr>
        <p:txBody>
          <a:bodyPr vert="horz" lIns="91440" tIns="45720" rIns="91440" bIns="45720" rtlCol="0" anchor="ctr"/>
          <a:lstStyle>
            <a:lvl1pPr algn="r">
              <a:defRPr sz="1333">
                <a:solidFill>
                  <a:srgbClr val="D9D9D6"/>
                </a:solidFill>
                <a:latin typeface="+mn-lt"/>
                <a:cs typeface="Tahoma"/>
              </a:defRPr>
            </a:lvl1pPr>
          </a:lstStyle>
          <a:p>
            <a:fld id="{0A8B43A7-666A-9F40-B039-53E3BCE5B7A4}" type="slidenum">
              <a:rPr lang="en-US" smtClean="0"/>
              <a:pPr/>
              <a:t>‹#›</a:t>
            </a:fld>
            <a:endParaRPr lang="en-US" dirty="0"/>
          </a:p>
        </p:txBody>
      </p:sp>
      <p:sp>
        <p:nvSpPr>
          <p:cNvPr id="16" name="Rectangle 15"/>
          <p:cNvSpPr/>
          <p:nvPr userDrawn="1"/>
        </p:nvSpPr>
        <p:spPr>
          <a:xfrm>
            <a:off x="891050" y="6248891"/>
            <a:ext cx="5843901" cy="461473"/>
          </a:xfrm>
          <a:prstGeom prst="rect">
            <a:avLst/>
          </a:prstGeom>
        </p:spPr>
        <p:txBody>
          <a:bodyPr wrap="square" anchor="b">
            <a:spAutoFit/>
          </a:bodyPr>
          <a:lstStyle/>
          <a:p>
            <a:pPr defTabSz="609585">
              <a:lnSpc>
                <a:spcPct val="150000"/>
              </a:lnSpc>
              <a:defRPr/>
            </a:pPr>
            <a:r>
              <a:rPr lang="en-US" sz="533" dirty="0" smtClean="0">
                <a:solidFill>
                  <a:prstClr val="white"/>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prstClr val="white"/>
                </a:solidFill>
                <a:ea typeface="ＭＳ Ｐゴシック" charset="0"/>
                <a:cs typeface="Tahoma"/>
              </a:rPr>
            </a:br>
            <a:r>
              <a:rPr lang="en-US" sz="533" dirty="0" smtClean="0">
                <a:solidFill>
                  <a:prstClr val="white"/>
                </a:solidFill>
                <a:cs typeface="Tahoma"/>
              </a:rPr>
              <a:t>© 2013 United Parcel Service of America, Inc.  UPS, the UPS </a:t>
            </a:r>
            <a:r>
              <a:rPr lang="en-US" sz="533" dirty="0" err="1" smtClean="0">
                <a:solidFill>
                  <a:prstClr val="white"/>
                </a:solidFill>
                <a:cs typeface="Tahoma"/>
              </a:rPr>
              <a:t>brandmark</a:t>
            </a:r>
            <a:r>
              <a:rPr lang="en-US" sz="533" dirty="0" smtClean="0">
                <a:solidFill>
                  <a:prstClr val="white"/>
                </a:solidFill>
                <a:cs typeface="Tahoma"/>
              </a:rPr>
              <a:t>, the color brown and photos are trademarks of United Parcel Service of America, Inc.  All rights reserved.</a:t>
            </a:r>
          </a:p>
        </p:txBody>
      </p:sp>
      <p:pic>
        <p:nvPicPr>
          <p:cNvPr id="17" name="Picture 16" descr="ups_2013_gold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43715"/>
            <a:ext cx="768000" cy="914285"/>
          </a:xfrm>
          <a:prstGeom prst="rect">
            <a:avLst/>
          </a:prstGeom>
        </p:spPr>
      </p:pic>
    </p:spTree>
    <p:extLst>
      <p:ext uri="{BB962C8B-B14F-4D97-AF65-F5344CB8AC3E}">
        <p14:creationId xmlns:p14="http://schemas.microsoft.com/office/powerpoint/2010/main" val="34769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own - image lef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532100" y="1706880"/>
            <a:ext cx="6431281" cy="4327787"/>
          </a:xfrm>
          <a:prstGeom prst="rect">
            <a:avLst/>
          </a:prstGeom>
        </p:spPr>
        <p:txBody>
          <a:bodyPr/>
          <a:lstStyle>
            <a:lvl1pPr marL="380990" indent="-380990">
              <a:lnSpc>
                <a:spcPct val="125000"/>
              </a:lnSpc>
              <a:spcBef>
                <a:spcPts val="0"/>
              </a:spcBef>
              <a:buClr>
                <a:schemeClr val="bg1"/>
              </a:buClr>
              <a:buFont typeface="Arial"/>
              <a:buChar char="•"/>
              <a:defRPr sz="2133" baseline="0">
                <a:solidFill>
                  <a:schemeClr val="bg1"/>
                </a:solidFill>
                <a:latin typeface="+mn-lt"/>
                <a:cs typeface="Tahoma"/>
              </a:defRPr>
            </a:lvl1pPr>
            <a:lvl2pPr>
              <a:lnSpc>
                <a:spcPct val="125000"/>
              </a:lnSpc>
              <a:spcBef>
                <a:spcPts val="0"/>
              </a:spcBef>
              <a:buClr>
                <a:schemeClr val="bg1"/>
              </a:buClr>
              <a:defRPr sz="1867">
                <a:solidFill>
                  <a:schemeClr val="bg1"/>
                </a:solidFill>
                <a:latin typeface="+mn-lt"/>
                <a:cs typeface="Tahoma"/>
              </a:defRPr>
            </a:lvl2pPr>
            <a:lvl3pPr>
              <a:lnSpc>
                <a:spcPct val="125000"/>
              </a:lnSpc>
              <a:spcBef>
                <a:spcPts val="0"/>
              </a:spcBef>
              <a:buClr>
                <a:schemeClr val="bg1"/>
              </a:buClr>
              <a:defRPr sz="1733">
                <a:solidFill>
                  <a:schemeClr val="bg1"/>
                </a:solidFill>
                <a:latin typeface="+mn-lt"/>
                <a:cs typeface="Tahoma"/>
              </a:defRPr>
            </a:lvl3pPr>
            <a:lvl4pPr>
              <a:lnSpc>
                <a:spcPct val="125000"/>
              </a:lnSpc>
              <a:spcBef>
                <a:spcPts val="0"/>
              </a:spcBef>
              <a:buClr>
                <a:schemeClr val="bg1"/>
              </a:buClr>
              <a:defRPr sz="1600">
                <a:solidFill>
                  <a:schemeClr val="bg1"/>
                </a:solidFill>
                <a:latin typeface="+mn-lt"/>
                <a:cs typeface="Tahoma"/>
              </a:defRPr>
            </a:lvl4pPr>
            <a:lvl5pPr>
              <a:lnSpc>
                <a:spcPct val="125000"/>
              </a:lnSpc>
              <a:spcBef>
                <a:spcPts val="0"/>
              </a:spcBef>
              <a:buClr>
                <a:schemeClr val="bg1"/>
              </a:buClr>
              <a:defRPr sz="1600">
                <a:solidFill>
                  <a:schemeClr val="bg1"/>
                </a:solidFill>
                <a:latin typeface="+mn-lt"/>
                <a:cs typeface="Tahoma"/>
              </a:defRPr>
            </a:lvl5pPr>
            <a:lvl6pPr>
              <a:lnSpc>
                <a:spcPct val="125000"/>
              </a:lnSpc>
              <a:spcBef>
                <a:spcPts val="0"/>
              </a:spcBef>
              <a:buClr>
                <a:schemeClr val="bg1"/>
              </a:buClr>
              <a:defRPr sz="16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5"/>
          <p:cNvSpPr>
            <a:spLocks noGrp="1"/>
          </p:cNvSpPr>
          <p:nvPr>
            <p:ph type="title" hasCustomPrompt="1"/>
          </p:nvPr>
        </p:nvSpPr>
        <p:spPr>
          <a:xfrm>
            <a:off x="2532100" y="365762"/>
            <a:ext cx="6431281"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chemeClr val="bg1"/>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2623539" y="914402"/>
            <a:ext cx="6339840" cy="586316"/>
          </a:xfrm>
          <a:prstGeom prst="rect">
            <a:avLst/>
          </a:prstGeom>
        </p:spPr>
        <p:txBody>
          <a:bodyPr vert="horz"/>
          <a:lstStyle>
            <a:lvl1pPr marL="0" indent="0">
              <a:buNone/>
              <a:defRPr sz="2667" baseline="0">
                <a:solidFill>
                  <a:schemeClr val="bg1"/>
                </a:solidFill>
                <a:latin typeface="Georgia"/>
                <a:cs typeface="Georgia"/>
              </a:defRPr>
            </a:lvl1pPr>
            <a:lvl2pPr marL="609585" indent="0">
              <a:buNone/>
              <a:defRPr sz="2667">
                <a:solidFill>
                  <a:schemeClr val="bg1"/>
                </a:solidFill>
                <a:latin typeface="Georgia"/>
                <a:cs typeface="Georgia"/>
              </a:defRPr>
            </a:lvl2pPr>
            <a:lvl3pPr marL="1219170" indent="0">
              <a:buNone/>
              <a:defRPr sz="2667">
                <a:solidFill>
                  <a:schemeClr val="bg1"/>
                </a:solidFill>
                <a:latin typeface="Georgia"/>
                <a:cs typeface="Georgia"/>
              </a:defRPr>
            </a:lvl3pPr>
            <a:lvl4pPr marL="1828754" indent="0">
              <a:buNone/>
              <a:defRPr sz="2667">
                <a:solidFill>
                  <a:schemeClr val="bg1"/>
                </a:solidFill>
                <a:latin typeface="Georgia"/>
                <a:cs typeface="Georgia"/>
              </a:defRPr>
            </a:lvl4pPr>
            <a:lvl5pPr marL="2438339" indent="0">
              <a:buNone/>
              <a:defRPr sz="2667">
                <a:solidFill>
                  <a:schemeClr val="bg1"/>
                </a:solidFill>
                <a:latin typeface="Georgia"/>
                <a:cs typeface="Georgia"/>
              </a:defRPr>
            </a:lvl5pPr>
          </a:lstStyle>
          <a:p>
            <a:pPr lvl="0"/>
            <a:r>
              <a:rPr lang="en-US" dirty="0" smtClean="0"/>
              <a:t>Click to edit Subtitle styles</a:t>
            </a:r>
            <a:endParaRPr lang="en-US" dirty="0"/>
          </a:p>
        </p:txBody>
      </p:sp>
      <p:sp>
        <p:nvSpPr>
          <p:cNvPr id="5" name="Picture Placeholder 4"/>
          <p:cNvSpPr>
            <a:spLocks noGrp="1"/>
          </p:cNvSpPr>
          <p:nvPr>
            <p:ph type="pic" sz="quarter" idx="12"/>
          </p:nvPr>
        </p:nvSpPr>
        <p:spPr>
          <a:xfrm>
            <a:off x="-5644" y="120416"/>
            <a:ext cx="2286000" cy="6737584"/>
          </a:xfrm>
          <a:prstGeom prst="rect">
            <a:avLst/>
          </a:prstGeom>
        </p:spPr>
        <p:txBody>
          <a:bodyPr/>
          <a:lstStyle/>
          <a:p>
            <a:r>
              <a:rPr lang="en-US" smtClean="0"/>
              <a:t>Click icon to add picture</a:t>
            </a:r>
            <a:endParaRPr lang="en-US"/>
          </a:p>
        </p:txBody>
      </p:sp>
      <p:sp>
        <p:nvSpPr>
          <p:cNvPr id="15" name="Slide Number Placeholder 3"/>
          <p:cNvSpPr>
            <a:spLocks noGrp="1"/>
          </p:cNvSpPr>
          <p:nvPr>
            <p:ph type="sldNum" sz="quarter" idx="4"/>
          </p:nvPr>
        </p:nvSpPr>
        <p:spPr>
          <a:xfrm>
            <a:off x="274320" y="6217921"/>
            <a:ext cx="861209" cy="366183"/>
          </a:xfrm>
          <a:prstGeom prst="rect">
            <a:avLst/>
          </a:prstGeom>
        </p:spPr>
        <p:txBody>
          <a:bodyPr vert="horz" lIns="91440" tIns="45720" rIns="91440" bIns="45720" rtlCol="0" anchor="ctr"/>
          <a:lstStyle>
            <a:lvl1pPr algn="l">
              <a:defRPr sz="1333">
                <a:solidFill>
                  <a:srgbClr val="D9D9D6"/>
                </a:solidFill>
                <a:latin typeface="+mn-lt"/>
                <a:cs typeface="Tahoma"/>
              </a:defRPr>
            </a:lvl1pPr>
          </a:lstStyle>
          <a:p>
            <a:fld id="{0A8B43A7-666A-9F40-B039-53E3BCE5B7A4}" type="slidenum">
              <a:rPr lang="en-US" smtClean="0"/>
              <a:pPr/>
              <a:t>‹#›</a:t>
            </a:fld>
            <a:endParaRPr lang="en-US" dirty="0"/>
          </a:p>
        </p:txBody>
      </p:sp>
      <p:sp>
        <p:nvSpPr>
          <p:cNvPr id="16" name="Rectangle 15"/>
          <p:cNvSpPr/>
          <p:nvPr userDrawn="1"/>
        </p:nvSpPr>
        <p:spPr>
          <a:xfrm>
            <a:off x="2532099" y="6248891"/>
            <a:ext cx="5843901" cy="461473"/>
          </a:xfrm>
          <a:prstGeom prst="rect">
            <a:avLst/>
          </a:prstGeom>
        </p:spPr>
        <p:txBody>
          <a:bodyPr wrap="square" anchor="b">
            <a:spAutoFit/>
          </a:bodyPr>
          <a:lstStyle/>
          <a:p>
            <a:pPr defTabSz="609585">
              <a:lnSpc>
                <a:spcPct val="150000"/>
              </a:lnSpc>
              <a:defRPr/>
            </a:pPr>
            <a:r>
              <a:rPr lang="en-US" sz="533" dirty="0" smtClean="0">
                <a:solidFill>
                  <a:prstClr val="white"/>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prstClr val="white"/>
                </a:solidFill>
                <a:ea typeface="ＭＳ Ｐゴシック" charset="0"/>
                <a:cs typeface="Tahoma"/>
              </a:rPr>
            </a:br>
            <a:r>
              <a:rPr lang="en-US" sz="533" dirty="0" smtClean="0">
                <a:solidFill>
                  <a:prstClr val="white"/>
                </a:solidFill>
                <a:cs typeface="Tahoma"/>
              </a:rPr>
              <a:t>© 2013 United Parcel Service of America, Inc.  UPS, the UPS </a:t>
            </a:r>
            <a:r>
              <a:rPr lang="en-US" sz="533" dirty="0" err="1" smtClean="0">
                <a:solidFill>
                  <a:prstClr val="white"/>
                </a:solidFill>
                <a:cs typeface="Tahoma"/>
              </a:rPr>
              <a:t>brandmark</a:t>
            </a:r>
            <a:r>
              <a:rPr lang="en-US" sz="533" dirty="0" smtClean="0">
                <a:solidFill>
                  <a:prstClr val="white"/>
                </a:solidFill>
                <a:cs typeface="Tahoma"/>
              </a:rPr>
              <a:t>, the color brown and photos are trademarks of United Parcel Service of America, Inc.  All rights reserved.</a:t>
            </a:r>
          </a:p>
        </p:txBody>
      </p:sp>
      <p:pic>
        <p:nvPicPr>
          <p:cNvPr id="17" name="Picture 16" descr="ups_2013_gold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6000" y="5943715"/>
            <a:ext cx="768000" cy="914285"/>
          </a:xfrm>
          <a:prstGeom prst="rect">
            <a:avLst/>
          </a:prstGeom>
        </p:spPr>
      </p:pic>
    </p:spTree>
    <p:extLst>
      <p:ext uri="{BB962C8B-B14F-4D97-AF65-F5344CB8AC3E}">
        <p14:creationId xmlns:p14="http://schemas.microsoft.com/office/powerpoint/2010/main" val="30928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own - 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274320" y="6217921"/>
            <a:ext cx="861209" cy="366183"/>
          </a:xfrm>
          <a:prstGeom prst="rect">
            <a:avLst/>
          </a:prstGeom>
        </p:spPr>
        <p:txBody>
          <a:bodyPr vert="horz" lIns="91440" tIns="45720" rIns="91440" bIns="45720" rtlCol="0" anchor="ctr"/>
          <a:lstStyle>
            <a:lvl1pPr algn="l">
              <a:defRPr sz="1333">
                <a:solidFill>
                  <a:srgbClr val="D9D9D6"/>
                </a:solidFill>
                <a:latin typeface="+mn-lt"/>
                <a:cs typeface="Tahoma"/>
              </a:defRPr>
            </a:lvl1pPr>
          </a:lstStyle>
          <a:p>
            <a:fld id="{0A8B43A7-666A-9F40-B039-53E3BCE5B7A4}" type="slidenum">
              <a:rPr lang="en-US" smtClean="0"/>
              <a:pPr/>
              <a:t>‹#›</a:t>
            </a:fld>
            <a:endParaRPr lang="en-US" dirty="0"/>
          </a:p>
        </p:txBody>
      </p:sp>
      <p:sp>
        <p:nvSpPr>
          <p:cNvPr id="6" name="Rectangle 5"/>
          <p:cNvSpPr/>
          <p:nvPr userDrawn="1"/>
        </p:nvSpPr>
        <p:spPr>
          <a:xfrm>
            <a:off x="1367595" y="6232242"/>
            <a:ext cx="6408812" cy="338426"/>
          </a:xfrm>
          <a:prstGeom prst="rect">
            <a:avLst/>
          </a:prstGeom>
        </p:spPr>
        <p:txBody>
          <a:bodyPr wrap="square" anchor="b">
            <a:spAutoFit/>
          </a:bodyPr>
          <a:lstStyle/>
          <a:p>
            <a:pPr algn="ctr" defTabSz="609585">
              <a:lnSpc>
                <a:spcPct val="150000"/>
              </a:lnSpc>
              <a:defRPr/>
            </a:pPr>
            <a:r>
              <a:rPr lang="en-US" sz="533" dirty="0" smtClean="0">
                <a:solidFill>
                  <a:prstClr val="white"/>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prstClr val="white"/>
                </a:solidFill>
                <a:ea typeface="ＭＳ Ｐゴシック" charset="0"/>
                <a:cs typeface="Tahoma"/>
              </a:rPr>
            </a:br>
            <a:r>
              <a:rPr lang="en-US" sz="533" dirty="0" smtClean="0">
                <a:solidFill>
                  <a:prstClr val="white"/>
                </a:solidFill>
                <a:cs typeface="Tahoma"/>
              </a:rPr>
              <a:t>© 2013 United Parcel Service of America, Inc.  UPS, the UPS </a:t>
            </a:r>
            <a:r>
              <a:rPr lang="en-US" sz="533" dirty="0" err="1" smtClean="0">
                <a:solidFill>
                  <a:prstClr val="white"/>
                </a:solidFill>
                <a:cs typeface="Tahoma"/>
              </a:rPr>
              <a:t>brandmark</a:t>
            </a:r>
            <a:r>
              <a:rPr lang="en-US" sz="533" dirty="0" smtClean="0">
                <a:solidFill>
                  <a:prstClr val="white"/>
                </a:solidFill>
                <a:cs typeface="Tahoma"/>
              </a:rPr>
              <a:t>, the color brown and photos are trademarks of United Parcel Service of America, Inc.  All rights reserved.</a:t>
            </a:r>
          </a:p>
        </p:txBody>
      </p:sp>
      <p:pic>
        <p:nvPicPr>
          <p:cNvPr id="7" name="Picture 6" descr="ups_2013_gold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6000" y="5943715"/>
            <a:ext cx="768000" cy="914285"/>
          </a:xfrm>
          <a:prstGeom prst="rect">
            <a:avLst/>
          </a:prstGeom>
        </p:spPr>
      </p:pic>
      <p:sp>
        <p:nvSpPr>
          <p:cNvPr id="9" name="Title 5"/>
          <p:cNvSpPr>
            <a:spLocks noGrp="1"/>
          </p:cNvSpPr>
          <p:nvPr>
            <p:ph type="title" hasCustomPrompt="1"/>
          </p:nvPr>
        </p:nvSpPr>
        <p:spPr>
          <a:xfrm>
            <a:off x="274320" y="365762"/>
            <a:ext cx="8561819"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chemeClr val="bg1"/>
                </a:solidFill>
                <a:latin typeface="Georgia"/>
                <a:cs typeface="Georgia"/>
              </a:defRPr>
            </a:lvl1pPr>
          </a:lstStyle>
          <a:p>
            <a:r>
              <a:rPr lang="en-US" dirty="0" smtClean="0"/>
              <a:t>Click to edit Title style</a:t>
            </a:r>
            <a:endParaRPr lang="en-US" dirty="0"/>
          </a:p>
        </p:txBody>
      </p:sp>
    </p:spTree>
    <p:extLst>
      <p:ext uri="{BB962C8B-B14F-4D97-AF65-F5344CB8AC3E}">
        <p14:creationId xmlns:p14="http://schemas.microsoft.com/office/powerpoint/2010/main" val="202119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image">
    <p:spTree>
      <p:nvGrpSpPr>
        <p:cNvPr id="1" name=""/>
        <p:cNvGrpSpPr/>
        <p:nvPr/>
      </p:nvGrpSpPr>
      <p:grpSpPr>
        <a:xfrm>
          <a:off x="0" y="0"/>
          <a:ext cx="0" cy="0"/>
          <a:chOff x="0" y="0"/>
          <a:chExt cx="0" cy="0"/>
        </a:xfrm>
      </p:grpSpPr>
      <p:pic>
        <p:nvPicPr>
          <p:cNvPr id="10" name="Picture 9" descr="ups_2013_gold_rgb_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040" y="583539"/>
            <a:ext cx="1033752" cy="1219048"/>
          </a:xfrm>
          <a:prstGeom prst="rect">
            <a:avLst/>
          </a:prstGeom>
        </p:spPr>
      </p:pic>
      <p:sp>
        <p:nvSpPr>
          <p:cNvPr id="20" name="Picture Placeholder 19"/>
          <p:cNvSpPr>
            <a:spLocks noGrp="1"/>
          </p:cNvSpPr>
          <p:nvPr>
            <p:ph type="pic" sz="quarter" idx="11"/>
          </p:nvPr>
        </p:nvSpPr>
        <p:spPr>
          <a:xfrm>
            <a:off x="0" y="2286000"/>
            <a:ext cx="9144000" cy="4572000"/>
          </a:xfrm>
          <a:prstGeom prst="rect">
            <a:avLst/>
          </a:prstGeom>
        </p:spPr>
        <p:txBody>
          <a:bodyPr vert="horz" anchor="ctr"/>
          <a:lstStyle>
            <a:lvl1pPr marL="0" indent="0" algn="ctr">
              <a:buNone/>
              <a:defRPr>
                <a:solidFill>
                  <a:schemeClr val="bg1"/>
                </a:solidFill>
                <a:latin typeface="Tahoma"/>
                <a:cs typeface="Tahoma"/>
              </a:defRPr>
            </a:lvl1pPr>
          </a:lstStyle>
          <a:p>
            <a:r>
              <a:rPr lang="en-US" smtClean="0"/>
              <a:t>Click icon to add picture</a:t>
            </a:r>
            <a:endParaRPr lang="en-US" dirty="0"/>
          </a:p>
        </p:txBody>
      </p:sp>
      <p:sp>
        <p:nvSpPr>
          <p:cNvPr id="2" name="TextBox 1"/>
          <p:cNvSpPr txBox="1"/>
          <p:nvPr userDrawn="1"/>
        </p:nvSpPr>
        <p:spPr>
          <a:xfrm>
            <a:off x="1773971" y="926323"/>
            <a:ext cx="1826141" cy="502766"/>
          </a:xfrm>
          <a:prstGeom prst="rect">
            <a:avLst/>
          </a:prstGeom>
          <a:noFill/>
        </p:spPr>
        <p:txBody>
          <a:bodyPr wrap="none" rtlCol="0">
            <a:spAutoFit/>
          </a:bodyPr>
          <a:lstStyle/>
          <a:p>
            <a:pPr defTabSz="609585"/>
            <a:r>
              <a:rPr lang="en-US" sz="2667" dirty="0" smtClean="0">
                <a:solidFill>
                  <a:prstClr val="white"/>
                </a:solidFill>
                <a:latin typeface="Georgia"/>
              </a:rPr>
              <a:t>Thank You</a:t>
            </a:r>
            <a:endParaRPr lang="en-US" sz="2667" dirty="0">
              <a:solidFill>
                <a:prstClr val="white"/>
              </a:solidFill>
              <a:latin typeface="Georgia"/>
            </a:endParaRPr>
          </a:p>
        </p:txBody>
      </p:sp>
    </p:spTree>
    <p:extLst>
      <p:ext uri="{BB962C8B-B14F-4D97-AF65-F5344CB8AC3E}">
        <p14:creationId xmlns:p14="http://schemas.microsoft.com/office/powerpoint/2010/main" val="23053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own - conten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74321" y="1706880"/>
            <a:ext cx="8561819" cy="4327787"/>
          </a:xfrm>
          <a:prstGeom prst="rect">
            <a:avLst/>
          </a:prstGeom>
        </p:spPr>
        <p:txBody>
          <a:bodyPr/>
          <a:lstStyle>
            <a:lvl1pPr marL="380990" indent="-380990">
              <a:lnSpc>
                <a:spcPct val="125000"/>
              </a:lnSpc>
              <a:spcBef>
                <a:spcPts val="0"/>
              </a:spcBef>
              <a:buClr>
                <a:schemeClr val="bg1"/>
              </a:buClr>
              <a:buFont typeface="Arial"/>
              <a:buChar char="•"/>
              <a:defRPr sz="2133" baseline="0">
                <a:solidFill>
                  <a:srgbClr val="353535"/>
                </a:solidFill>
                <a:latin typeface="+mn-lt"/>
                <a:cs typeface="Tahoma"/>
              </a:defRPr>
            </a:lvl1pPr>
            <a:lvl2pPr>
              <a:lnSpc>
                <a:spcPct val="125000"/>
              </a:lnSpc>
              <a:spcBef>
                <a:spcPts val="0"/>
              </a:spcBef>
              <a:buClr>
                <a:schemeClr val="bg1"/>
              </a:buClr>
              <a:defRPr sz="1867">
                <a:solidFill>
                  <a:srgbClr val="353535"/>
                </a:solidFill>
                <a:latin typeface="+mn-lt"/>
                <a:cs typeface="Tahoma"/>
              </a:defRPr>
            </a:lvl2pPr>
            <a:lvl3pPr>
              <a:lnSpc>
                <a:spcPct val="125000"/>
              </a:lnSpc>
              <a:spcBef>
                <a:spcPts val="0"/>
              </a:spcBef>
              <a:buClr>
                <a:schemeClr val="bg1"/>
              </a:buClr>
              <a:defRPr sz="1733">
                <a:solidFill>
                  <a:srgbClr val="353535"/>
                </a:solidFill>
                <a:latin typeface="+mn-lt"/>
                <a:cs typeface="Tahoma"/>
              </a:defRPr>
            </a:lvl3pPr>
            <a:lvl4pPr>
              <a:lnSpc>
                <a:spcPct val="125000"/>
              </a:lnSpc>
              <a:spcBef>
                <a:spcPts val="0"/>
              </a:spcBef>
              <a:buClr>
                <a:schemeClr val="bg1"/>
              </a:buClr>
              <a:defRPr sz="1600">
                <a:solidFill>
                  <a:srgbClr val="353535"/>
                </a:solidFill>
                <a:latin typeface="+mn-lt"/>
                <a:cs typeface="Tahoma"/>
              </a:defRPr>
            </a:lvl4pPr>
            <a:lvl5pPr>
              <a:lnSpc>
                <a:spcPct val="125000"/>
              </a:lnSpc>
              <a:spcBef>
                <a:spcPts val="0"/>
              </a:spcBef>
              <a:buClr>
                <a:schemeClr val="bg1"/>
              </a:buClr>
              <a:defRPr sz="1600">
                <a:solidFill>
                  <a:srgbClr val="353535"/>
                </a:solidFill>
                <a:latin typeface="+mn-lt"/>
                <a:cs typeface="Tahoma"/>
              </a:defRPr>
            </a:lvl5pPr>
            <a:lvl6pPr>
              <a:lnSpc>
                <a:spcPct val="125000"/>
              </a:lnSpc>
              <a:spcBef>
                <a:spcPts val="0"/>
              </a:spcBef>
              <a:buClr>
                <a:schemeClr val="bg1"/>
              </a:buClr>
              <a:defRPr sz="1600" baseline="0">
                <a:solidFill>
                  <a:srgbClr val="353535"/>
                </a:solidFill>
                <a:latin typeface="+mn-lt"/>
                <a:cs typeface="Tahoma"/>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10" name="Title 5"/>
          <p:cNvSpPr>
            <a:spLocks noGrp="1"/>
          </p:cNvSpPr>
          <p:nvPr>
            <p:ph type="title" hasCustomPrompt="1"/>
          </p:nvPr>
        </p:nvSpPr>
        <p:spPr>
          <a:xfrm>
            <a:off x="274320" y="365762"/>
            <a:ext cx="8561819"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rgbClr val="353535"/>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365761" y="914402"/>
            <a:ext cx="8470379" cy="586316"/>
          </a:xfrm>
          <a:prstGeom prst="rect">
            <a:avLst/>
          </a:prstGeom>
        </p:spPr>
        <p:txBody>
          <a:bodyPr vert="horz"/>
          <a:lstStyle>
            <a:lvl1pPr marL="0" indent="0">
              <a:buNone/>
              <a:defRPr sz="2667" baseline="0">
                <a:solidFill>
                  <a:srgbClr val="353535"/>
                </a:solidFill>
                <a:latin typeface="Georgia"/>
                <a:cs typeface="Georgia"/>
              </a:defRPr>
            </a:lvl1pPr>
            <a:lvl2pPr marL="609585" indent="0">
              <a:buNone/>
              <a:defRPr sz="2667">
                <a:solidFill>
                  <a:schemeClr val="bg1"/>
                </a:solidFill>
                <a:latin typeface="Georgia"/>
                <a:cs typeface="Georgia"/>
              </a:defRPr>
            </a:lvl2pPr>
            <a:lvl3pPr marL="1219170" indent="0">
              <a:buNone/>
              <a:defRPr sz="2667">
                <a:solidFill>
                  <a:schemeClr val="bg1"/>
                </a:solidFill>
                <a:latin typeface="Georgia"/>
                <a:cs typeface="Georgia"/>
              </a:defRPr>
            </a:lvl3pPr>
            <a:lvl4pPr marL="1828754" indent="0">
              <a:buNone/>
              <a:defRPr sz="2667">
                <a:solidFill>
                  <a:schemeClr val="bg1"/>
                </a:solidFill>
                <a:latin typeface="Georgia"/>
                <a:cs typeface="Georgia"/>
              </a:defRPr>
            </a:lvl4pPr>
            <a:lvl5pPr marL="2438339" indent="0">
              <a:buNone/>
              <a:defRPr sz="2667">
                <a:solidFill>
                  <a:schemeClr val="bg1"/>
                </a:solidFill>
                <a:latin typeface="Georgia"/>
                <a:cs typeface="Georgia"/>
              </a:defRPr>
            </a:lvl5pPr>
          </a:lstStyle>
          <a:p>
            <a:pPr lvl="0"/>
            <a:r>
              <a:rPr lang="en-US" dirty="0" smtClean="0"/>
              <a:t>Click to edit Subtitle styles</a:t>
            </a:r>
            <a:endParaRPr lang="en-US" dirty="0"/>
          </a:p>
        </p:txBody>
      </p:sp>
      <p:pic>
        <p:nvPicPr>
          <p:cNvPr id="7" name="Picture 6" descr="ups_2013_primary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6000" y="5943600"/>
            <a:ext cx="768000" cy="914285"/>
          </a:xfrm>
          <a:prstGeom prst="rect">
            <a:avLst/>
          </a:prstGeom>
        </p:spPr>
      </p:pic>
      <p:sp>
        <p:nvSpPr>
          <p:cNvPr id="11" name="Slide Number Placeholder 3"/>
          <p:cNvSpPr>
            <a:spLocks noGrp="1"/>
          </p:cNvSpPr>
          <p:nvPr>
            <p:ph type="sldNum" sz="quarter" idx="4"/>
          </p:nvPr>
        </p:nvSpPr>
        <p:spPr>
          <a:xfrm>
            <a:off x="274320" y="6217921"/>
            <a:ext cx="861209" cy="366183"/>
          </a:xfrm>
          <a:prstGeom prst="rect">
            <a:avLst/>
          </a:prstGeom>
        </p:spPr>
        <p:txBody>
          <a:bodyPr vert="horz" lIns="91440" tIns="45720" rIns="91440" bIns="45720" rtlCol="0" anchor="ctr"/>
          <a:lstStyle>
            <a:lvl1pPr algn="l">
              <a:defRPr sz="1333">
                <a:solidFill>
                  <a:srgbClr val="6D6D6B"/>
                </a:solidFill>
                <a:latin typeface="+mn-lt"/>
                <a:cs typeface="Tahoma"/>
              </a:defRPr>
            </a:lvl1pPr>
          </a:lstStyle>
          <a:p>
            <a:fld id="{0A8B43A7-666A-9F40-B039-53E3BCE5B7A4}" type="slidenum">
              <a:rPr lang="en-US" smtClean="0"/>
              <a:pPr/>
              <a:t>‹#›</a:t>
            </a:fld>
            <a:endParaRPr lang="en-US" dirty="0"/>
          </a:p>
        </p:txBody>
      </p:sp>
      <p:sp>
        <p:nvSpPr>
          <p:cNvPr id="12" name="Rectangle 11"/>
          <p:cNvSpPr/>
          <p:nvPr userDrawn="1"/>
        </p:nvSpPr>
        <p:spPr>
          <a:xfrm>
            <a:off x="1367595" y="6248827"/>
            <a:ext cx="6408812" cy="338426"/>
          </a:xfrm>
          <a:prstGeom prst="rect">
            <a:avLst/>
          </a:prstGeom>
        </p:spPr>
        <p:txBody>
          <a:bodyPr wrap="square" anchor="b">
            <a:spAutoFit/>
          </a:bodyPr>
          <a:lstStyle/>
          <a:p>
            <a:pPr algn="ctr" defTabSz="609585">
              <a:lnSpc>
                <a:spcPct val="150000"/>
              </a:lnSpc>
              <a:defRPr/>
            </a:pPr>
            <a:r>
              <a:rPr lang="en-US" sz="533" dirty="0" smtClean="0">
                <a:solidFill>
                  <a:srgbClr val="6D6D6B"/>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srgbClr val="6D6D6B"/>
                </a:solidFill>
                <a:ea typeface="ＭＳ Ｐゴシック" charset="0"/>
                <a:cs typeface="Tahoma"/>
              </a:rPr>
            </a:br>
            <a:r>
              <a:rPr lang="en-US" sz="533" dirty="0" smtClean="0">
                <a:solidFill>
                  <a:srgbClr val="6D6D6B"/>
                </a:solidFill>
                <a:cs typeface="Tahoma"/>
              </a:rPr>
              <a:t>© 2013 United Parcel Service of America, Inc.  UPS, the UPS </a:t>
            </a:r>
            <a:r>
              <a:rPr lang="en-US" sz="533" dirty="0" err="1" smtClean="0">
                <a:solidFill>
                  <a:srgbClr val="6D6D6B"/>
                </a:solidFill>
                <a:cs typeface="Tahoma"/>
              </a:rPr>
              <a:t>brandmark</a:t>
            </a:r>
            <a:r>
              <a:rPr lang="en-US" sz="533" dirty="0" smtClean="0">
                <a:solidFill>
                  <a:srgbClr val="6D6D6B"/>
                </a:solidFill>
                <a:cs typeface="Tahoma"/>
              </a:rPr>
              <a:t>, the color brown and photos are trademarks of United Parcel Service of America, Inc.  All rights reserved.</a:t>
            </a:r>
          </a:p>
        </p:txBody>
      </p:sp>
    </p:spTree>
    <p:extLst>
      <p:ext uri="{BB962C8B-B14F-4D97-AF65-F5344CB8AC3E}">
        <p14:creationId xmlns:p14="http://schemas.microsoft.com/office/powerpoint/2010/main" val="265674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rown - conten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74321" y="1706880"/>
            <a:ext cx="6431281" cy="4327787"/>
          </a:xfrm>
          <a:prstGeom prst="rect">
            <a:avLst/>
          </a:prstGeom>
        </p:spPr>
        <p:txBody>
          <a:bodyPr/>
          <a:lstStyle>
            <a:lvl1pPr marL="380990" indent="-380990">
              <a:lnSpc>
                <a:spcPct val="125000"/>
              </a:lnSpc>
              <a:spcBef>
                <a:spcPts val="0"/>
              </a:spcBef>
              <a:buClr>
                <a:schemeClr val="bg1"/>
              </a:buClr>
              <a:buFont typeface="Arial"/>
              <a:buChar char="•"/>
              <a:defRPr sz="2133" baseline="0">
                <a:solidFill>
                  <a:srgbClr val="353535"/>
                </a:solidFill>
                <a:latin typeface="+mn-lt"/>
                <a:cs typeface="Tahoma"/>
              </a:defRPr>
            </a:lvl1pPr>
            <a:lvl2pPr>
              <a:lnSpc>
                <a:spcPct val="125000"/>
              </a:lnSpc>
              <a:spcBef>
                <a:spcPts val="0"/>
              </a:spcBef>
              <a:buClr>
                <a:schemeClr val="bg1"/>
              </a:buClr>
              <a:defRPr sz="1867">
                <a:solidFill>
                  <a:srgbClr val="353535"/>
                </a:solidFill>
                <a:latin typeface="+mn-lt"/>
                <a:cs typeface="Tahoma"/>
              </a:defRPr>
            </a:lvl2pPr>
            <a:lvl3pPr>
              <a:lnSpc>
                <a:spcPct val="125000"/>
              </a:lnSpc>
              <a:spcBef>
                <a:spcPts val="0"/>
              </a:spcBef>
              <a:buClr>
                <a:schemeClr val="bg1"/>
              </a:buClr>
              <a:defRPr sz="1733">
                <a:solidFill>
                  <a:srgbClr val="353535"/>
                </a:solidFill>
                <a:latin typeface="+mn-lt"/>
                <a:cs typeface="Tahoma"/>
              </a:defRPr>
            </a:lvl3pPr>
            <a:lvl4pPr>
              <a:lnSpc>
                <a:spcPct val="125000"/>
              </a:lnSpc>
              <a:spcBef>
                <a:spcPts val="0"/>
              </a:spcBef>
              <a:buClr>
                <a:schemeClr val="bg1"/>
              </a:buClr>
              <a:defRPr sz="1600">
                <a:solidFill>
                  <a:srgbClr val="353535"/>
                </a:solidFill>
                <a:latin typeface="+mn-lt"/>
                <a:cs typeface="Tahoma"/>
              </a:defRPr>
            </a:lvl4pPr>
            <a:lvl5pPr>
              <a:lnSpc>
                <a:spcPct val="125000"/>
              </a:lnSpc>
              <a:spcBef>
                <a:spcPts val="0"/>
              </a:spcBef>
              <a:buClr>
                <a:schemeClr val="bg1"/>
              </a:buClr>
              <a:defRPr sz="1600">
                <a:solidFill>
                  <a:srgbClr val="353535"/>
                </a:solidFill>
                <a:latin typeface="+mn-lt"/>
                <a:cs typeface="Tahoma"/>
              </a:defRPr>
            </a:lvl5pPr>
            <a:lvl6pPr>
              <a:lnSpc>
                <a:spcPct val="125000"/>
              </a:lnSpc>
              <a:spcBef>
                <a:spcPts val="0"/>
              </a:spcBef>
              <a:buClr>
                <a:schemeClr val="bg1"/>
              </a:buClr>
              <a:defRPr sz="1600" baseline="0">
                <a:solidFill>
                  <a:srgbClr val="353535"/>
                </a:solidFill>
                <a:latin typeface="+mn-lt"/>
                <a:cs typeface="Tahoma"/>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10" name="Title 5"/>
          <p:cNvSpPr>
            <a:spLocks noGrp="1"/>
          </p:cNvSpPr>
          <p:nvPr>
            <p:ph type="title" hasCustomPrompt="1"/>
          </p:nvPr>
        </p:nvSpPr>
        <p:spPr>
          <a:xfrm>
            <a:off x="274321" y="365762"/>
            <a:ext cx="6431281"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rgbClr val="353535"/>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365761" y="914402"/>
            <a:ext cx="6339840" cy="586316"/>
          </a:xfrm>
          <a:prstGeom prst="rect">
            <a:avLst/>
          </a:prstGeom>
        </p:spPr>
        <p:txBody>
          <a:bodyPr vert="horz"/>
          <a:lstStyle>
            <a:lvl1pPr marL="0" indent="0">
              <a:buNone/>
              <a:defRPr sz="2667" baseline="0">
                <a:solidFill>
                  <a:srgbClr val="353535"/>
                </a:solidFill>
                <a:latin typeface="Georgia"/>
                <a:cs typeface="Georgia"/>
              </a:defRPr>
            </a:lvl1pPr>
            <a:lvl2pPr marL="609585" indent="0">
              <a:buNone/>
              <a:defRPr sz="2667">
                <a:solidFill>
                  <a:schemeClr val="bg1"/>
                </a:solidFill>
                <a:latin typeface="Georgia"/>
                <a:cs typeface="Georgia"/>
              </a:defRPr>
            </a:lvl2pPr>
            <a:lvl3pPr marL="1219170" indent="0">
              <a:buNone/>
              <a:defRPr sz="2667">
                <a:solidFill>
                  <a:schemeClr val="bg1"/>
                </a:solidFill>
                <a:latin typeface="Georgia"/>
                <a:cs typeface="Georgia"/>
              </a:defRPr>
            </a:lvl3pPr>
            <a:lvl4pPr marL="1828754" indent="0">
              <a:buNone/>
              <a:defRPr sz="2667">
                <a:solidFill>
                  <a:schemeClr val="bg1"/>
                </a:solidFill>
                <a:latin typeface="Georgia"/>
                <a:cs typeface="Georgia"/>
              </a:defRPr>
            </a:lvl4pPr>
            <a:lvl5pPr marL="2438339" indent="0">
              <a:buNone/>
              <a:defRPr sz="2667">
                <a:solidFill>
                  <a:schemeClr val="bg1"/>
                </a:solidFill>
                <a:latin typeface="Georgia"/>
                <a:cs typeface="Georgia"/>
              </a:defRPr>
            </a:lvl5pPr>
          </a:lstStyle>
          <a:p>
            <a:pPr lvl="0"/>
            <a:r>
              <a:rPr lang="en-US" dirty="0" smtClean="0"/>
              <a:t>Click to edit Subtitle styles</a:t>
            </a:r>
            <a:endParaRPr lang="en-US" dirty="0"/>
          </a:p>
        </p:txBody>
      </p:sp>
      <p:sp>
        <p:nvSpPr>
          <p:cNvPr id="5" name="Picture Placeholder 4"/>
          <p:cNvSpPr>
            <a:spLocks noGrp="1"/>
          </p:cNvSpPr>
          <p:nvPr>
            <p:ph type="pic" sz="quarter" idx="12"/>
          </p:nvPr>
        </p:nvSpPr>
        <p:spPr>
          <a:xfrm>
            <a:off x="6858000" y="120416"/>
            <a:ext cx="2286000" cy="6737584"/>
          </a:xfrm>
          <a:prstGeom prst="rect">
            <a:avLst/>
          </a:prstGeom>
        </p:spPr>
        <p:txBody>
          <a:bodyPr/>
          <a:lstStyle/>
          <a:p>
            <a:endParaRPr lang="en-US"/>
          </a:p>
        </p:txBody>
      </p:sp>
      <p:pic>
        <p:nvPicPr>
          <p:cNvPr id="11" name="Picture 10" descr="ups_2013_primary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43600"/>
            <a:ext cx="768000" cy="914285"/>
          </a:xfrm>
          <a:prstGeom prst="rect">
            <a:avLst/>
          </a:prstGeom>
        </p:spPr>
      </p:pic>
      <p:sp>
        <p:nvSpPr>
          <p:cNvPr id="12" name="Slide Number Placeholder 3"/>
          <p:cNvSpPr>
            <a:spLocks noGrp="1"/>
          </p:cNvSpPr>
          <p:nvPr>
            <p:ph type="sldNum" sz="quarter" idx="4"/>
          </p:nvPr>
        </p:nvSpPr>
        <p:spPr>
          <a:xfrm>
            <a:off x="7945396" y="6217921"/>
            <a:ext cx="861209" cy="366183"/>
          </a:xfrm>
          <a:prstGeom prst="rect">
            <a:avLst/>
          </a:prstGeom>
        </p:spPr>
        <p:txBody>
          <a:bodyPr vert="horz" lIns="91440" tIns="45720" rIns="91440" bIns="45720" rtlCol="0" anchor="ctr"/>
          <a:lstStyle>
            <a:lvl1pPr algn="r">
              <a:defRPr sz="1333">
                <a:solidFill>
                  <a:srgbClr val="6D6D6B"/>
                </a:solidFill>
                <a:latin typeface="+mn-lt"/>
                <a:cs typeface="Tahoma"/>
              </a:defRPr>
            </a:lvl1pPr>
          </a:lstStyle>
          <a:p>
            <a:fld id="{0A8B43A7-666A-9F40-B039-53E3BCE5B7A4}" type="slidenum">
              <a:rPr lang="en-US" smtClean="0"/>
              <a:pPr/>
              <a:t>‹#›</a:t>
            </a:fld>
            <a:endParaRPr lang="en-US" dirty="0"/>
          </a:p>
        </p:txBody>
      </p:sp>
      <p:sp>
        <p:nvSpPr>
          <p:cNvPr id="13" name="Rectangle 12"/>
          <p:cNvSpPr/>
          <p:nvPr userDrawn="1"/>
        </p:nvSpPr>
        <p:spPr>
          <a:xfrm>
            <a:off x="891050" y="6248890"/>
            <a:ext cx="5843901" cy="412229"/>
          </a:xfrm>
          <a:prstGeom prst="rect">
            <a:avLst/>
          </a:prstGeom>
        </p:spPr>
        <p:txBody>
          <a:bodyPr wrap="square" anchor="b">
            <a:spAutoFit/>
          </a:bodyPr>
          <a:lstStyle/>
          <a:p>
            <a:pPr defTabSz="609585">
              <a:lnSpc>
                <a:spcPct val="130000"/>
              </a:lnSpc>
              <a:defRPr/>
            </a:pPr>
            <a:r>
              <a:rPr lang="en-US" sz="533" dirty="0" smtClean="0">
                <a:solidFill>
                  <a:srgbClr val="6D6D6B"/>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srgbClr val="6D6D6B"/>
                </a:solidFill>
                <a:ea typeface="ＭＳ Ｐゴシック" charset="0"/>
                <a:cs typeface="Tahoma"/>
              </a:rPr>
            </a:br>
            <a:r>
              <a:rPr lang="en-US" sz="533" dirty="0" smtClean="0">
                <a:solidFill>
                  <a:srgbClr val="6D6D6B"/>
                </a:solidFill>
                <a:cs typeface="Tahoma"/>
              </a:rPr>
              <a:t>© 2013 United Parcel Service of America, Inc.  UPS, the UPS </a:t>
            </a:r>
            <a:r>
              <a:rPr lang="en-US" sz="533" dirty="0" err="1" smtClean="0">
                <a:solidFill>
                  <a:srgbClr val="6D6D6B"/>
                </a:solidFill>
                <a:cs typeface="Tahoma"/>
              </a:rPr>
              <a:t>brandmark</a:t>
            </a:r>
            <a:r>
              <a:rPr lang="en-US" sz="533" dirty="0" smtClean="0">
                <a:solidFill>
                  <a:srgbClr val="6D6D6B"/>
                </a:solidFill>
                <a:cs typeface="Tahoma"/>
              </a:rPr>
              <a:t>, the color brown and photos are trademarks of United Parcel Service of America, Inc.  All rights reserved.</a:t>
            </a:r>
          </a:p>
        </p:txBody>
      </p:sp>
    </p:spTree>
    <p:extLst>
      <p:ext uri="{BB962C8B-B14F-4D97-AF65-F5344CB8AC3E}">
        <p14:creationId xmlns:p14="http://schemas.microsoft.com/office/powerpoint/2010/main" val="39069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rown - conten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532100" y="1706880"/>
            <a:ext cx="6431281" cy="4327787"/>
          </a:xfrm>
          <a:prstGeom prst="rect">
            <a:avLst/>
          </a:prstGeom>
        </p:spPr>
        <p:txBody>
          <a:bodyPr/>
          <a:lstStyle>
            <a:lvl1pPr marL="380990" indent="-380990">
              <a:lnSpc>
                <a:spcPct val="125000"/>
              </a:lnSpc>
              <a:spcBef>
                <a:spcPts val="0"/>
              </a:spcBef>
              <a:buClr>
                <a:schemeClr val="bg1"/>
              </a:buClr>
              <a:buFont typeface="Arial"/>
              <a:buChar char="•"/>
              <a:defRPr sz="2133" baseline="0">
                <a:solidFill>
                  <a:srgbClr val="353535"/>
                </a:solidFill>
                <a:latin typeface="+mn-lt"/>
                <a:cs typeface="Tahoma"/>
              </a:defRPr>
            </a:lvl1pPr>
            <a:lvl2pPr>
              <a:lnSpc>
                <a:spcPct val="125000"/>
              </a:lnSpc>
              <a:spcBef>
                <a:spcPts val="0"/>
              </a:spcBef>
              <a:buClr>
                <a:schemeClr val="bg1"/>
              </a:buClr>
              <a:defRPr sz="1867">
                <a:solidFill>
                  <a:srgbClr val="353535"/>
                </a:solidFill>
                <a:latin typeface="+mn-lt"/>
                <a:cs typeface="Tahoma"/>
              </a:defRPr>
            </a:lvl2pPr>
            <a:lvl3pPr>
              <a:lnSpc>
                <a:spcPct val="125000"/>
              </a:lnSpc>
              <a:spcBef>
                <a:spcPts val="0"/>
              </a:spcBef>
              <a:buClr>
                <a:schemeClr val="bg1"/>
              </a:buClr>
              <a:defRPr sz="1733">
                <a:solidFill>
                  <a:srgbClr val="353535"/>
                </a:solidFill>
                <a:latin typeface="+mn-lt"/>
                <a:cs typeface="Tahoma"/>
              </a:defRPr>
            </a:lvl3pPr>
            <a:lvl4pPr>
              <a:lnSpc>
                <a:spcPct val="125000"/>
              </a:lnSpc>
              <a:spcBef>
                <a:spcPts val="0"/>
              </a:spcBef>
              <a:buClr>
                <a:schemeClr val="bg1"/>
              </a:buClr>
              <a:defRPr sz="1600">
                <a:solidFill>
                  <a:srgbClr val="353535"/>
                </a:solidFill>
                <a:latin typeface="+mn-lt"/>
                <a:cs typeface="Tahoma"/>
              </a:defRPr>
            </a:lvl4pPr>
            <a:lvl5pPr>
              <a:lnSpc>
                <a:spcPct val="125000"/>
              </a:lnSpc>
              <a:spcBef>
                <a:spcPts val="0"/>
              </a:spcBef>
              <a:buClr>
                <a:schemeClr val="bg1"/>
              </a:buClr>
              <a:defRPr sz="1600">
                <a:solidFill>
                  <a:srgbClr val="353535"/>
                </a:solidFill>
                <a:latin typeface="+mn-lt"/>
                <a:cs typeface="Tahoma"/>
              </a:defRPr>
            </a:lvl5pPr>
            <a:lvl6pPr>
              <a:lnSpc>
                <a:spcPct val="125000"/>
              </a:lnSpc>
              <a:spcBef>
                <a:spcPts val="0"/>
              </a:spcBef>
              <a:buClr>
                <a:schemeClr val="bg1"/>
              </a:buClr>
              <a:defRPr sz="1600" baseline="0">
                <a:solidFill>
                  <a:srgbClr val="353535"/>
                </a:solidFill>
                <a:latin typeface="+mn-lt"/>
                <a:cs typeface="Tahoma"/>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10" name="Title 5"/>
          <p:cNvSpPr>
            <a:spLocks noGrp="1"/>
          </p:cNvSpPr>
          <p:nvPr>
            <p:ph type="title" hasCustomPrompt="1"/>
          </p:nvPr>
        </p:nvSpPr>
        <p:spPr>
          <a:xfrm>
            <a:off x="2532100" y="365762"/>
            <a:ext cx="6431281"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rgbClr val="353535"/>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2623539" y="914402"/>
            <a:ext cx="6339840" cy="586316"/>
          </a:xfrm>
          <a:prstGeom prst="rect">
            <a:avLst/>
          </a:prstGeom>
        </p:spPr>
        <p:txBody>
          <a:bodyPr vert="horz"/>
          <a:lstStyle>
            <a:lvl1pPr marL="0" indent="0">
              <a:buNone/>
              <a:defRPr sz="2667" baseline="0">
                <a:solidFill>
                  <a:srgbClr val="353535"/>
                </a:solidFill>
                <a:latin typeface="Georgia"/>
                <a:cs typeface="Georgia"/>
              </a:defRPr>
            </a:lvl1pPr>
            <a:lvl2pPr marL="609585" indent="0">
              <a:buNone/>
              <a:defRPr sz="2667">
                <a:solidFill>
                  <a:schemeClr val="bg1"/>
                </a:solidFill>
                <a:latin typeface="Georgia"/>
                <a:cs typeface="Georgia"/>
              </a:defRPr>
            </a:lvl2pPr>
            <a:lvl3pPr marL="1219170" indent="0">
              <a:buNone/>
              <a:defRPr sz="2667">
                <a:solidFill>
                  <a:schemeClr val="bg1"/>
                </a:solidFill>
                <a:latin typeface="Georgia"/>
                <a:cs typeface="Georgia"/>
              </a:defRPr>
            </a:lvl3pPr>
            <a:lvl4pPr marL="1828754" indent="0">
              <a:buNone/>
              <a:defRPr sz="2667">
                <a:solidFill>
                  <a:schemeClr val="bg1"/>
                </a:solidFill>
                <a:latin typeface="Georgia"/>
                <a:cs typeface="Georgia"/>
              </a:defRPr>
            </a:lvl4pPr>
            <a:lvl5pPr marL="2438339" indent="0">
              <a:buNone/>
              <a:defRPr sz="2667">
                <a:solidFill>
                  <a:schemeClr val="bg1"/>
                </a:solidFill>
                <a:latin typeface="Georgia"/>
                <a:cs typeface="Georgia"/>
              </a:defRPr>
            </a:lvl5pPr>
          </a:lstStyle>
          <a:p>
            <a:pPr lvl="0"/>
            <a:r>
              <a:rPr lang="en-US" dirty="0" smtClean="0"/>
              <a:t>Click to edit Subtitle styles</a:t>
            </a:r>
            <a:endParaRPr lang="en-US" dirty="0"/>
          </a:p>
        </p:txBody>
      </p:sp>
      <p:sp>
        <p:nvSpPr>
          <p:cNvPr id="5" name="Picture Placeholder 4"/>
          <p:cNvSpPr>
            <a:spLocks noGrp="1"/>
          </p:cNvSpPr>
          <p:nvPr>
            <p:ph type="pic" sz="quarter" idx="12"/>
          </p:nvPr>
        </p:nvSpPr>
        <p:spPr>
          <a:xfrm>
            <a:off x="-5644" y="120416"/>
            <a:ext cx="2286000" cy="6737584"/>
          </a:xfrm>
          <a:prstGeom prst="rect">
            <a:avLst/>
          </a:prstGeom>
        </p:spPr>
        <p:txBody>
          <a:bodyPr/>
          <a:lstStyle/>
          <a:p>
            <a:endParaRPr lang="en-US"/>
          </a:p>
        </p:txBody>
      </p:sp>
      <p:pic>
        <p:nvPicPr>
          <p:cNvPr id="8" name="Picture 7" descr="ups_2013_primary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6000" y="5943600"/>
            <a:ext cx="768000" cy="914285"/>
          </a:xfrm>
          <a:prstGeom prst="rect">
            <a:avLst/>
          </a:prstGeom>
        </p:spPr>
      </p:pic>
      <p:sp>
        <p:nvSpPr>
          <p:cNvPr id="12" name="Slide Number Placeholder 3"/>
          <p:cNvSpPr>
            <a:spLocks noGrp="1"/>
          </p:cNvSpPr>
          <p:nvPr>
            <p:ph type="sldNum" sz="quarter" idx="4"/>
          </p:nvPr>
        </p:nvSpPr>
        <p:spPr>
          <a:xfrm>
            <a:off x="274320" y="6217921"/>
            <a:ext cx="861209" cy="366183"/>
          </a:xfrm>
          <a:prstGeom prst="rect">
            <a:avLst/>
          </a:prstGeom>
        </p:spPr>
        <p:txBody>
          <a:bodyPr vert="horz" lIns="91440" tIns="45720" rIns="91440" bIns="45720" rtlCol="0" anchor="ctr"/>
          <a:lstStyle>
            <a:lvl1pPr algn="l">
              <a:defRPr sz="1333">
                <a:solidFill>
                  <a:srgbClr val="6D6D6B"/>
                </a:solidFill>
                <a:latin typeface="+mn-lt"/>
                <a:cs typeface="Tahoma"/>
              </a:defRPr>
            </a:lvl1pPr>
          </a:lstStyle>
          <a:p>
            <a:fld id="{0A8B43A7-666A-9F40-B039-53E3BCE5B7A4}" type="slidenum">
              <a:rPr lang="en-US" smtClean="0"/>
              <a:pPr/>
              <a:t>‹#›</a:t>
            </a:fld>
            <a:endParaRPr lang="en-US" dirty="0"/>
          </a:p>
        </p:txBody>
      </p:sp>
      <p:sp>
        <p:nvSpPr>
          <p:cNvPr id="15" name="Rectangle 14"/>
          <p:cNvSpPr/>
          <p:nvPr userDrawn="1"/>
        </p:nvSpPr>
        <p:spPr>
          <a:xfrm>
            <a:off x="2532099" y="6248890"/>
            <a:ext cx="5843901" cy="412229"/>
          </a:xfrm>
          <a:prstGeom prst="rect">
            <a:avLst/>
          </a:prstGeom>
        </p:spPr>
        <p:txBody>
          <a:bodyPr wrap="square" anchor="b">
            <a:spAutoFit/>
          </a:bodyPr>
          <a:lstStyle/>
          <a:p>
            <a:pPr defTabSz="609585">
              <a:lnSpc>
                <a:spcPct val="130000"/>
              </a:lnSpc>
              <a:defRPr/>
            </a:pPr>
            <a:r>
              <a:rPr lang="en-US" sz="533" dirty="0" smtClean="0">
                <a:solidFill>
                  <a:srgbClr val="6D6D6B"/>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srgbClr val="6D6D6B"/>
                </a:solidFill>
                <a:ea typeface="ＭＳ Ｐゴシック" charset="0"/>
                <a:cs typeface="Tahoma"/>
              </a:rPr>
            </a:br>
            <a:r>
              <a:rPr lang="en-US" sz="533" dirty="0" smtClean="0">
                <a:solidFill>
                  <a:srgbClr val="6D6D6B"/>
                </a:solidFill>
                <a:cs typeface="Tahoma"/>
              </a:rPr>
              <a:t>© 2013 United Parcel Service of America, Inc.  UPS, the UPS </a:t>
            </a:r>
            <a:r>
              <a:rPr lang="en-US" sz="533" dirty="0" err="1" smtClean="0">
                <a:solidFill>
                  <a:srgbClr val="6D6D6B"/>
                </a:solidFill>
                <a:cs typeface="Tahoma"/>
              </a:rPr>
              <a:t>brandmark</a:t>
            </a:r>
            <a:r>
              <a:rPr lang="en-US" sz="533" dirty="0" smtClean="0">
                <a:solidFill>
                  <a:srgbClr val="6D6D6B"/>
                </a:solidFill>
                <a:cs typeface="Tahoma"/>
              </a:rPr>
              <a:t>, the color brown and photos are trademarks of United Parcel Service of America, Inc.  All rights reserved.</a:t>
            </a:r>
          </a:p>
        </p:txBody>
      </p:sp>
    </p:spTree>
    <p:extLst>
      <p:ext uri="{BB962C8B-B14F-4D97-AF65-F5344CB8AC3E}">
        <p14:creationId xmlns:p14="http://schemas.microsoft.com/office/powerpoint/2010/main" val="21840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rown - 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274320" y="6217921"/>
            <a:ext cx="861209" cy="366183"/>
          </a:xfrm>
          <a:prstGeom prst="rect">
            <a:avLst/>
          </a:prstGeom>
        </p:spPr>
        <p:txBody>
          <a:bodyPr vert="horz" lIns="91440" tIns="45720" rIns="91440" bIns="45720" rtlCol="0" anchor="ctr"/>
          <a:lstStyle>
            <a:lvl1pPr algn="l">
              <a:defRPr sz="1333">
                <a:solidFill>
                  <a:srgbClr val="6D6D6B"/>
                </a:solidFill>
                <a:latin typeface="+mn-lt"/>
                <a:cs typeface="Tahoma"/>
              </a:defRPr>
            </a:lvl1pPr>
          </a:lstStyle>
          <a:p>
            <a:fld id="{0A8B43A7-666A-9F40-B039-53E3BCE5B7A4}" type="slidenum">
              <a:rPr lang="en-US" smtClean="0"/>
              <a:pPr/>
              <a:t>‹#›</a:t>
            </a:fld>
            <a:endParaRPr lang="en-US" dirty="0"/>
          </a:p>
        </p:txBody>
      </p:sp>
      <p:sp>
        <p:nvSpPr>
          <p:cNvPr id="6" name="Rectangle 5"/>
          <p:cNvSpPr/>
          <p:nvPr userDrawn="1"/>
        </p:nvSpPr>
        <p:spPr>
          <a:xfrm>
            <a:off x="1367595" y="6215998"/>
            <a:ext cx="6408812" cy="338426"/>
          </a:xfrm>
          <a:prstGeom prst="rect">
            <a:avLst/>
          </a:prstGeom>
        </p:spPr>
        <p:txBody>
          <a:bodyPr wrap="square" anchor="b">
            <a:spAutoFit/>
          </a:bodyPr>
          <a:lstStyle/>
          <a:p>
            <a:pPr algn="ctr" defTabSz="609585">
              <a:lnSpc>
                <a:spcPct val="150000"/>
              </a:lnSpc>
              <a:defRPr/>
            </a:pPr>
            <a:r>
              <a:rPr lang="en-US" sz="533" dirty="0" smtClean="0">
                <a:solidFill>
                  <a:srgbClr val="6D6D6B"/>
                </a:solidFill>
                <a:ea typeface="ＭＳ Ｐゴシック" charset="0"/>
                <a:cs typeface="Tahoma"/>
              </a:rPr>
              <a:t>Proprietary and Confidential: This presentation may not be used or disclosed to any person other than employees of Customer, unless expressly authorized by UPS.</a:t>
            </a:r>
            <a:br>
              <a:rPr lang="en-US" sz="533" dirty="0" smtClean="0">
                <a:solidFill>
                  <a:srgbClr val="6D6D6B"/>
                </a:solidFill>
                <a:ea typeface="ＭＳ Ｐゴシック" charset="0"/>
                <a:cs typeface="Tahoma"/>
              </a:rPr>
            </a:br>
            <a:r>
              <a:rPr lang="en-US" sz="533" dirty="0" smtClean="0">
                <a:solidFill>
                  <a:srgbClr val="6D6D6B"/>
                </a:solidFill>
                <a:cs typeface="Tahoma"/>
              </a:rPr>
              <a:t>© 2013 United Parcel Service of America, Inc.  UPS, the UPS </a:t>
            </a:r>
            <a:r>
              <a:rPr lang="en-US" sz="533" dirty="0" err="1" smtClean="0">
                <a:solidFill>
                  <a:srgbClr val="6D6D6B"/>
                </a:solidFill>
                <a:cs typeface="Tahoma"/>
              </a:rPr>
              <a:t>brandmark</a:t>
            </a:r>
            <a:r>
              <a:rPr lang="en-US" sz="533" dirty="0" smtClean="0">
                <a:solidFill>
                  <a:srgbClr val="6D6D6B"/>
                </a:solidFill>
                <a:cs typeface="Tahoma"/>
              </a:rPr>
              <a:t>, the color brown and photos are trademarks of United Parcel Service of America, Inc.  All rights reserved.</a:t>
            </a:r>
          </a:p>
        </p:txBody>
      </p:sp>
      <p:pic>
        <p:nvPicPr>
          <p:cNvPr id="7" name="Picture 6" descr="ups_2013_primary_rgb_half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6000" y="5943600"/>
            <a:ext cx="768000" cy="914285"/>
          </a:xfrm>
          <a:prstGeom prst="rect">
            <a:avLst/>
          </a:prstGeom>
        </p:spPr>
      </p:pic>
      <p:sp>
        <p:nvSpPr>
          <p:cNvPr id="9" name="Title 5"/>
          <p:cNvSpPr>
            <a:spLocks noGrp="1"/>
          </p:cNvSpPr>
          <p:nvPr>
            <p:ph type="title" hasCustomPrompt="1"/>
          </p:nvPr>
        </p:nvSpPr>
        <p:spPr>
          <a:xfrm>
            <a:off x="274320" y="365762"/>
            <a:ext cx="8561819" cy="656180"/>
          </a:xfrm>
          <a:prstGeom prst="rect">
            <a:avLst/>
          </a:prstGeom>
        </p:spPr>
        <p:txBody>
          <a:bodyPr anchor="t">
            <a:normAutofit/>
          </a:bodyPr>
          <a:lstStyle>
            <a:lvl1pPr marL="0" marR="0" indent="0" algn="l" defTabSz="609585" rtl="0" eaLnBrk="1" fontAlgn="auto" latinLnBrk="0" hangingPunct="1">
              <a:lnSpc>
                <a:spcPts val="4000"/>
              </a:lnSpc>
              <a:spcBef>
                <a:spcPct val="0"/>
              </a:spcBef>
              <a:spcAft>
                <a:spcPts val="0"/>
              </a:spcAft>
              <a:buClrTx/>
              <a:buSzTx/>
              <a:buFontTx/>
              <a:buNone/>
              <a:tabLst/>
              <a:defRPr sz="3733">
                <a:solidFill>
                  <a:srgbClr val="353535"/>
                </a:solidFill>
                <a:latin typeface="Georgia"/>
                <a:cs typeface="Georgia"/>
              </a:defRPr>
            </a:lvl1pPr>
          </a:lstStyle>
          <a:p>
            <a:r>
              <a:rPr lang="en-US" dirty="0" smtClean="0"/>
              <a:t>Click to edit Title style</a:t>
            </a:r>
            <a:endParaRPr lang="en-US" dirty="0"/>
          </a:p>
        </p:txBody>
      </p:sp>
    </p:spTree>
    <p:extLst>
      <p:ext uri="{BB962C8B-B14F-4D97-AF65-F5344CB8AC3E}">
        <p14:creationId xmlns:p14="http://schemas.microsoft.com/office/powerpoint/2010/main" val="22793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own - image righ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120416"/>
            <a:ext cx="2514600" cy="6737584"/>
          </a:xfrm>
          <a:prstGeom prst="rect">
            <a:avLst/>
          </a:prstGeom>
        </p:spPr>
        <p:txBody>
          <a:bodyPr lIns="121917" tIns="60958" rIns="121917" bIns="60958"/>
          <a:lstStyle>
            <a:lvl1pPr marL="0" indent="0">
              <a:buFontTx/>
              <a:buNone/>
              <a:defRPr sz="2400">
                <a:solidFill>
                  <a:schemeClr val="bg1"/>
                </a:solidFill>
              </a:defRPr>
            </a:lvl1pPr>
          </a:lstStyle>
          <a:p>
            <a:r>
              <a:rPr lang="en-US" smtClean="0"/>
              <a:t>Click icon to add picture</a:t>
            </a:r>
            <a:endParaRPr lang="en-US" dirty="0"/>
          </a:p>
        </p:txBody>
      </p:sp>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22" name="Rectangle 21"/>
          <p:cNvSpPr/>
          <p:nvPr userDrawn="1"/>
        </p:nvSpPr>
        <p:spPr>
          <a:xfrm>
            <a:off x="850392" y="6334925"/>
            <a:ext cx="5599175"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23" name="Picture 2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9" name="Title 5"/>
          <p:cNvSpPr>
            <a:spLocks noGrp="1"/>
          </p:cNvSpPr>
          <p:nvPr>
            <p:ph type="title" hasCustomPrompt="1"/>
          </p:nvPr>
        </p:nvSpPr>
        <p:spPr>
          <a:xfrm>
            <a:off x="274321"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457200" y="877237"/>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2" name="Text Placeholder 4"/>
          <p:cNvSpPr>
            <a:spLocks noGrp="1"/>
          </p:cNvSpPr>
          <p:nvPr>
            <p:ph type="body" sz="quarter" idx="10"/>
          </p:nvPr>
        </p:nvSpPr>
        <p:spPr>
          <a:xfrm>
            <a:off x="274322"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48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hank You - image">
    <p:spTree>
      <p:nvGrpSpPr>
        <p:cNvPr id="1" name=""/>
        <p:cNvGrpSpPr/>
        <p:nvPr/>
      </p:nvGrpSpPr>
      <p:grpSpPr>
        <a:xfrm>
          <a:off x="0" y="0"/>
          <a:ext cx="0" cy="0"/>
          <a:chOff x="0" y="0"/>
          <a:chExt cx="0" cy="0"/>
        </a:xfrm>
      </p:grpSpPr>
      <p:pic>
        <p:nvPicPr>
          <p:cNvPr id="10" name="Picture 9" descr="ups_2013_gold_rgb_in.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040" y="583539"/>
            <a:ext cx="1033752" cy="1219048"/>
          </a:xfrm>
          <a:prstGeom prst="rect">
            <a:avLst/>
          </a:prstGeom>
        </p:spPr>
      </p:pic>
      <p:sp>
        <p:nvSpPr>
          <p:cNvPr id="20" name="Picture Placeholder 19"/>
          <p:cNvSpPr>
            <a:spLocks noGrp="1"/>
          </p:cNvSpPr>
          <p:nvPr>
            <p:ph type="pic" sz="quarter" idx="11"/>
          </p:nvPr>
        </p:nvSpPr>
        <p:spPr>
          <a:xfrm>
            <a:off x="0" y="2286000"/>
            <a:ext cx="9144000" cy="4572000"/>
          </a:xfrm>
          <a:prstGeom prst="rect">
            <a:avLst/>
          </a:prstGeom>
        </p:spPr>
        <p:txBody>
          <a:bodyPr vert="horz" anchor="ctr"/>
          <a:lstStyle>
            <a:lvl1pPr marL="0" indent="0" algn="ctr">
              <a:buNone/>
              <a:defRPr>
                <a:solidFill>
                  <a:schemeClr val="bg1"/>
                </a:solidFill>
                <a:latin typeface="Tahoma"/>
                <a:cs typeface="Tahoma"/>
              </a:defRPr>
            </a:lvl1pPr>
          </a:lstStyle>
          <a:p>
            <a:r>
              <a:rPr lang="en-US" smtClean="0"/>
              <a:t>Click icon to add picture</a:t>
            </a:r>
            <a:endParaRPr lang="en-US" dirty="0"/>
          </a:p>
        </p:txBody>
      </p:sp>
      <p:sp>
        <p:nvSpPr>
          <p:cNvPr id="2" name="TextBox 1"/>
          <p:cNvSpPr txBox="1"/>
          <p:nvPr userDrawn="1"/>
        </p:nvSpPr>
        <p:spPr>
          <a:xfrm>
            <a:off x="1773971" y="926323"/>
            <a:ext cx="1826141" cy="502766"/>
          </a:xfrm>
          <a:prstGeom prst="rect">
            <a:avLst/>
          </a:prstGeom>
          <a:noFill/>
        </p:spPr>
        <p:txBody>
          <a:bodyPr wrap="none" rtlCol="0">
            <a:spAutoFit/>
          </a:bodyPr>
          <a:lstStyle/>
          <a:p>
            <a:r>
              <a:rPr lang="en-US" sz="2667" dirty="0" smtClean="0">
                <a:solidFill>
                  <a:schemeClr val="bg1"/>
                </a:solidFill>
                <a:latin typeface="+mj-lt"/>
              </a:rPr>
              <a:t>Thank You</a:t>
            </a:r>
            <a:endParaRPr lang="en-US" sz="2667" dirty="0">
              <a:solidFill>
                <a:schemeClr val="bg1"/>
              </a:solidFill>
              <a:latin typeface="+mj-lt"/>
            </a:endParaRPr>
          </a:p>
        </p:txBody>
      </p:sp>
    </p:spTree>
    <p:extLst>
      <p:ext uri="{BB962C8B-B14F-4D97-AF65-F5344CB8AC3E}">
        <p14:creationId xmlns:p14="http://schemas.microsoft.com/office/powerpoint/2010/main" val="51315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8" name="Rectangle 7"/>
          <p:cNvSpPr/>
          <p:nvPr userDrawn="1"/>
        </p:nvSpPr>
        <p:spPr>
          <a:xfrm>
            <a:off x="1" y="1"/>
            <a:ext cx="9144000" cy="6891726"/>
          </a:xfrm>
          <a:prstGeom prst="rect">
            <a:avLst/>
          </a:prstGeom>
          <a:solidFill>
            <a:srgbClr val="241010"/>
          </a:solidFill>
          <a:effectLst/>
        </p:spPr>
        <p:style>
          <a:lnRef idx="1">
            <a:schemeClr val="accent1"/>
          </a:lnRef>
          <a:fillRef idx="3">
            <a:schemeClr val="accent1"/>
          </a:fillRef>
          <a:effectRef idx="2">
            <a:schemeClr val="accent1"/>
          </a:effectRef>
          <a:fontRef idx="minor">
            <a:schemeClr val="lt1"/>
          </a:fontRef>
        </p:style>
        <p:txBody>
          <a:bodyPr lIns="91328" tIns="45664" rIns="91328" bIns="45664" rtlCol="0" anchor="ctr"/>
          <a:lstStyle/>
          <a:p>
            <a:pPr algn="ctr" defTabSz="914400"/>
            <a:endParaRPr lang="en-US" sz="1800">
              <a:solidFill>
                <a:prstClr val="white"/>
              </a:solidFill>
            </a:endParaRPr>
          </a:p>
        </p:txBody>
      </p:sp>
      <p:sp>
        <p:nvSpPr>
          <p:cNvPr id="9" name="Rectangle 8"/>
          <p:cNvSpPr/>
          <p:nvPr userDrawn="1"/>
        </p:nvSpPr>
        <p:spPr>
          <a:xfrm>
            <a:off x="1" y="1"/>
            <a:ext cx="9144000" cy="96156"/>
          </a:xfrm>
          <a:prstGeom prst="rect">
            <a:avLst/>
          </a:prstGeom>
          <a:solidFill>
            <a:srgbClr val="FFB500"/>
          </a:solidFill>
          <a:effectLst/>
        </p:spPr>
        <p:style>
          <a:lnRef idx="1">
            <a:schemeClr val="accent1"/>
          </a:lnRef>
          <a:fillRef idx="3">
            <a:schemeClr val="accent1"/>
          </a:fillRef>
          <a:effectRef idx="2">
            <a:schemeClr val="accent1"/>
          </a:effectRef>
          <a:fontRef idx="minor">
            <a:schemeClr val="lt1"/>
          </a:fontRef>
        </p:style>
        <p:txBody>
          <a:bodyPr lIns="91328" tIns="45664" rIns="91328" bIns="45664" rtlCol="0" anchor="ctr"/>
          <a:lstStyle/>
          <a:p>
            <a:pPr algn="ctr" defTabSz="914400"/>
            <a:endParaRPr lang="en-US" sz="1800">
              <a:solidFill>
                <a:prstClr val="white"/>
              </a:solidFill>
            </a:endParaRPr>
          </a:p>
        </p:txBody>
      </p:sp>
      <p:sp>
        <p:nvSpPr>
          <p:cNvPr id="6" name="Slide Number Placeholder 5"/>
          <p:cNvSpPr>
            <a:spLocks noGrp="1"/>
          </p:cNvSpPr>
          <p:nvPr>
            <p:ph type="sldNum" sz="quarter" idx="12"/>
          </p:nvPr>
        </p:nvSpPr>
        <p:spPr>
          <a:xfrm>
            <a:off x="8349082" y="6259039"/>
            <a:ext cx="458368" cy="381308"/>
          </a:xfrm>
          <a:prstGeom prst="rect">
            <a:avLst/>
          </a:prstGeom>
        </p:spPr>
        <p:txBody>
          <a:bodyPr/>
          <a:lstStyle>
            <a:lvl1pPr algn="ctr">
              <a:defRPr>
                <a:solidFill>
                  <a:srgbClr val="C1BEB8"/>
                </a:solidFill>
              </a:defRPr>
            </a:lvl1pPr>
          </a:lstStyle>
          <a:p>
            <a:fld id="{97681785-2FA5-4CDE-A927-889B4ACA8082}" type="slidenum">
              <a:rPr lang="en-JM" smtClean="0"/>
              <a:pPr/>
              <a:t>‹#›</a:t>
            </a:fld>
            <a:endParaRPr lang="en-JM" dirty="0"/>
          </a:p>
        </p:txBody>
      </p:sp>
      <p:sp>
        <p:nvSpPr>
          <p:cNvPr id="5" name="Footer Placeholder 4"/>
          <p:cNvSpPr>
            <a:spLocks noGrp="1"/>
          </p:cNvSpPr>
          <p:nvPr>
            <p:ph type="ftr" sz="quarter" idx="11"/>
          </p:nvPr>
        </p:nvSpPr>
        <p:spPr>
          <a:xfrm>
            <a:off x="457201" y="6305524"/>
            <a:ext cx="6248400" cy="366183"/>
          </a:xfrm>
          <a:prstGeom prst="rect">
            <a:avLst/>
          </a:prstGeom>
        </p:spPr>
        <p:txBody>
          <a:bodyPr lIns="0" tIns="40074" rIns="0" bIns="40074"/>
          <a:lstStyle>
            <a:lvl1pPr>
              <a:defRPr sz="900" b="0" i="0">
                <a:solidFill>
                  <a:srgbClr val="C1BEB8"/>
                </a:solidFill>
                <a:latin typeface="Arial"/>
                <a:cs typeface="Arial"/>
              </a:defRPr>
            </a:lvl1pPr>
          </a:lstStyle>
          <a:p>
            <a:endParaRPr lang="en-JM" dirty="0"/>
          </a:p>
        </p:txBody>
      </p:sp>
    </p:spTree>
    <p:extLst>
      <p:ext uri="{BB962C8B-B14F-4D97-AF65-F5344CB8AC3E}">
        <p14:creationId xmlns:p14="http://schemas.microsoft.com/office/powerpoint/2010/main" val="193339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 Image right">
    <p:bg>
      <p:bgRef idx="1001">
        <a:schemeClr val="bg1"/>
      </p:bgRef>
    </p:bg>
    <p:spTree>
      <p:nvGrpSpPr>
        <p:cNvPr id="1" name=""/>
        <p:cNvGrpSpPr/>
        <p:nvPr/>
      </p:nvGrpSpPr>
      <p:grpSpPr>
        <a:xfrm>
          <a:off x="0" y="0"/>
          <a:ext cx="0" cy="0"/>
          <a:chOff x="0" y="0"/>
          <a:chExt cx="0" cy="0"/>
        </a:xfrm>
      </p:grpSpPr>
      <p:sp>
        <p:nvSpPr>
          <p:cNvPr id="21" name="Picture Placeholder 4"/>
          <p:cNvSpPr>
            <a:spLocks noGrp="1"/>
          </p:cNvSpPr>
          <p:nvPr>
            <p:ph type="pic" sz="quarter" idx="12"/>
          </p:nvPr>
        </p:nvSpPr>
        <p:spPr>
          <a:xfrm>
            <a:off x="6629400" y="120416"/>
            <a:ext cx="2514600" cy="6737584"/>
          </a:xfrm>
          <a:prstGeom prst="rect">
            <a:avLst/>
          </a:prstGeom>
        </p:spPr>
        <p:txBody>
          <a:bodyPr lIns="121917" tIns="60958" rIns="121917" bIns="60958"/>
          <a:lstStyle>
            <a:lvl1pPr marL="0" indent="0">
              <a:buFontTx/>
              <a:buNone/>
              <a:defRPr sz="2400">
                <a:solidFill>
                  <a:srgbClr val="000000"/>
                </a:solidFill>
                <a:latin typeface="+mn-lt"/>
              </a:defRPr>
            </a:lvl1pPr>
          </a:lstStyle>
          <a:p>
            <a:r>
              <a:rPr lang="en-US" smtClean="0"/>
              <a:t>Click icon to add picture</a:t>
            </a:r>
            <a:endParaRPr lang="en-US" dirty="0"/>
          </a:p>
        </p:txBody>
      </p:sp>
      <p:pic>
        <p:nvPicPr>
          <p:cNvPr id="30" name="Picture 29"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32" name="Rectangle 31"/>
          <p:cNvSpPr/>
          <p:nvPr userDrawn="1"/>
        </p:nvSpPr>
        <p:spPr>
          <a:xfrm>
            <a:off x="850393" y="6334925"/>
            <a:ext cx="5516110"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9" name="Title 5"/>
          <p:cNvSpPr>
            <a:spLocks noGrp="1"/>
          </p:cNvSpPr>
          <p:nvPr>
            <p:ph type="title" hasCustomPrompt="1"/>
          </p:nvPr>
        </p:nvSpPr>
        <p:spPr>
          <a:xfrm>
            <a:off x="274321"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457200" y="877237"/>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2" name="Text Placeholder 4"/>
          <p:cNvSpPr>
            <a:spLocks noGrp="1"/>
          </p:cNvSpPr>
          <p:nvPr>
            <p:ph type="body" sz="quarter" idx="10"/>
          </p:nvPr>
        </p:nvSpPr>
        <p:spPr>
          <a:xfrm>
            <a:off x="274322"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Tree>
    <p:extLst>
      <p:ext uri="{BB962C8B-B14F-4D97-AF65-F5344CB8AC3E}">
        <p14:creationId xmlns:p14="http://schemas.microsoft.com/office/powerpoint/2010/main" val="3504542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own - image right call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3206338"/>
            <a:ext cx="2514600" cy="3651662"/>
          </a:xfrm>
          <a:prstGeom prst="rect">
            <a:avLst/>
          </a:prstGeom>
        </p:spPr>
        <p:txBody>
          <a:bodyPr lIns="121917" tIns="60958" rIns="121917" bIns="60958"/>
          <a:lstStyle>
            <a:lvl1pPr marL="0" indent="0">
              <a:buFontTx/>
              <a:buNone/>
              <a:defRPr sz="2400">
                <a:solidFill>
                  <a:schemeClr val="bg1"/>
                </a:solidFill>
              </a:defRPr>
            </a:lvl1pPr>
          </a:lstStyle>
          <a:p>
            <a:r>
              <a:rPr lang="en-US" smtClean="0"/>
              <a:t>Click icon to add picture</a:t>
            </a:r>
            <a:endParaRPr lang="en-US" dirty="0"/>
          </a:p>
        </p:txBody>
      </p:sp>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22" name="Rectangle 21"/>
          <p:cNvSpPr/>
          <p:nvPr userDrawn="1"/>
        </p:nvSpPr>
        <p:spPr>
          <a:xfrm>
            <a:off x="850392" y="6334925"/>
            <a:ext cx="5599175"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23" name="Picture 2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2" name="Rectangle 1"/>
          <p:cNvSpPr/>
          <p:nvPr userDrawn="1"/>
        </p:nvSpPr>
        <p:spPr>
          <a:xfrm>
            <a:off x="6629400" y="123388"/>
            <a:ext cx="2514600" cy="308295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3"/>
          <p:cNvSpPr>
            <a:spLocks noGrp="1"/>
          </p:cNvSpPr>
          <p:nvPr>
            <p:ph sz="quarter" idx="13" hasCustomPrompt="1"/>
          </p:nvPr>
        </p:nvSpPr>
        <p:spPr>
          <a:xfrm>
            <a:off x="6851650" y="344488"/>
            <a:ext cx="2101850" cy="2636837"/>
          </a:xfrm>
          <a:prstGeom prst="rect">
            <a:avLst/>
          </a:prstGeom>
        </p:spPr>
        <p:txBody>
          <a:bodyPr anchor="ctr" anchorCtr="1"/>
          <a:lstStyle>
            <a:lvl1pPr marL="0" indent="0">
              <a:buFontTx/>
              <a:buNone/>
              <a:defRPr sz="2000" b="1" baseline="0">
                <a:solidFill>
                  <a:schemeClr val="bg1"/>
                </a:solidFill>
              </a:defRPr>
            </a:lvl1pPr>
            <a:lvl2pPr>
              <a:defRPr sz="1200"/>
            </a:lvl2pPr>
            <a:lvl3pPr>
              <a:defRPr sz="1200"/>
            </a:lvl3pPr>
            <a:lvl4pPr>
              <a:defRPr sz="1200"/>
            </a:lvl4pPr>
            <a:lvl5pPr>
              <a:defRPr sz="1200"/>
            </a:lvl5pPr>
          </a:lstStyle>
          <a:p>
            <a:pPr lvl="0"/>
            <a:r>
              <a:rPr lang="en-US" dirty="0" smtClean="0"/>
              <a:t>Area to be used for messaging</a:t>
            </a:r>
            <a:endParaRPr lang="en-US" dirty="0"/>
          </a:p>
        </p:txBody>
      </p:sp>
      <p:sp>
        <p:nvSpPr>
          <p:cNvPr id="11" name="Title 5"/>
          <p:cNvSpPr>
            <a:spLocks noGrp="1"/>
          </p:cNvSpPr>
          <p:nvPr>
            <p:ph type="title" hasCustomPrompt="1"/>
          </p:nvPr>
        </p:nvSpPr>
        <p:spPr>
          <a:xfrm>
            <a:off x="274321"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3" name="Text Placeholder 13"/>
          <p:cNvSpPr>
            <a:spLocks noGrp="1"/>
          </p:cNvSpPr>
          <p:nvPr>
            <p:ph type="body" sz="quarter" idx="11" hasCustomPrompt="1"/>
          </p:nvPr>
        </p:nvSpPr>
        <p:spPr>
          <a:xfrm>
            <a:off x="457200" y="877237"/>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ody" sz="quarter" idx="10"/>
          </p:nvPr>
        </p:nvSpPr>
        <p:spPr>
          <a:xfrm>
            <a:off x="274322"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742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 Image right callout">
    <p:bg>
      <p:bgRef idx="1001">
        <a:schemeClr val="bg1"/>
      </p:bgRef>
    </p:bg>
    <p:spTree>
      <p:nvGrpSpPr>
        <p:cNvPr id="1" name=""/>
        <p:cNvGrpSpPr/>
        <p:nvPr/>
      </p:nvGrpSpPr>
      <p:grpSpPr>
        <a:xfrm>
          <a:off x="0" y="0"/>
          <a:ext cx="0" cy="0"/>
          <a:chOff x="0" y="0"/>
          <a:chExt cx="0" cy="0"/>
        </a:xfrm>
      </p:grpSpPr>
      <p:sp>
        <p:nvSpPr>
          <p:cNvPr id="9" name="Picture Placeholder 4"/>
          <p:cNvSpPr>
            <a:spLocks noGrp="1"/>
          </p:cNvSpPr>
          <p:nvPr>
            <p:ph type="pic" sz="quarter" idx="12"/>
          </p:nvPr>
        </p:nvSpPr>
        <p:spPr>
          <a:xfrm>
            <a:off x="6629400" y="3206338"/>
            <a:ext cx="2514600" cy="3651662"/>
          </a:xfrm>
          <a:prstGeom prst="rect">
            <a:avLst/>
          </a:prstGeom>
        </p:spPr>
        <p:txBody>
          <a:bodyPr lIns="121917" tIns="60958" rIns="121917" bIns="60958"/>
          <a:lstStyle>
            <a:lvl1pPr marL="0" indent="0">
              <a:buNone/>
              <a:defRPr sz="2400">
                <a:solidFill>
                  <a:srgbClr val="353535"/>
                </a:solidFill>
              </a:defRPr>
            </a:lvl1pPr>
          </a:lstStyle>
          <a:p>
            <a:r>
              <a:rPr lang="en-US" smtClean="0"/>
              <a:t>Click icon to add picture</a:t>
            </a:r>
            <a:endParaRPr lang="en-US" dirty="0"/>
          </a:p>
        </p:txBody>
      </p:sp>
      <p:sp>
        <p:nvSpPr>
          <p:cNvPr id="10" name="Rectangle 9"/>
          <p:cNvSpPr/>
          <p:nvPr userDrawn="1"/>
        </p:nvSpPr>
        <p:spPr>
          <a:xfrm>
            <a:off x="6629400" y="123387"/>
            <a:ext cx="2514600" cy="3082951"/>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3"/>
          <p:cNvSpPr>
            <a:spLocks noGrp="1"/>
          </p:cNvSpPr>
          <p:nvPr>
            <p:ph sz="quarter" idx="13" hasCustomPrompt="1"/>
          </p:nvPr>
        </p:nvSpPr>
        <p:spPr>
          <a:xfrm>
            <a:off x="6851650" y="344488"/>
            <a:ext cx="2101850" cy="2636837"/>
          </a:xfrm>
          <a:prstGeom prst="rect">
            <a:avLst/>
          </a:prstGeom>
        </p:spPr>
        <p:txBody>
          <a:bodyPr anchor="ctr" anchorCtr="1"/>
          <a:lstStyle>
            <a:lvl1pPr marL="0" indent="0">
              <a:buFontTx/>
              <a:buNone/>
              <a:defRPr sz="2000" b="1" baseline="0">
                <a:solidFill>
                  <a:schemeClr val="bg1"/>
                </a:solidFill>
              </a:defRPr>
            </a:lvl1pPr>
            <a:lvl2pPr>
              <a:defRPr sz="1200"/>
            </a:lvl2pPr>
            <a:lvl3pPr>
              <a:defRPr sz="1200"/>
            </a:lvl3pPr>
            <a:lvl4pPr>
              <a:defRPr sz="1200"/>
            </a:lvl4pPr>
            <a:lvl5pPr>
              <a:defRPr sz="1200"/>
            </a:lvl5pPr>
          </a:lstStyle>
          <a:p>
            <a:pPr lvl="0"/>
            <a:r>
              <a:rPr lang="en-US" dirty="0" smtClean="0"/>
              <a:t>Area to be used for messaging</a:t>
            </a:r>
            <a:endParaRPr lang="en-US" dirty="0"/>
          </a:p>
        </p:txBody>
      </p:sp>
      <p:pic>
        <p:nvPicPr>
          <p:cNvPr id="30" name="Picture 29"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6172200"/>
            <a:ext cx="576072" cy="685800"/>
          </a:xfrm>
          <a:prstGeom prst="rect">
            <a:avLst/>
          </a:prstGeom>
        </p:spPr>
      </p:pic>
      <p:sp>
        <p:nvSpPr>
          <p:cNvPr id="32" name="Rectangle 31"/>
          <p:cNvSpPr/>
          <p:nvPr userDrawn="1"/>
        </p:nvSpPr>
        <p:spPr>
          <a:xfrm>
            <a:off x="850393" y="6334925"/>
            <a:ext cx="5516110"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a:t>
            </a:r>
            <a:r>
              <a:rPr lang="en-US" sz="500" b="0" i="0" u="none" strike="noStrike" kern="1200" baseline="0" dirty="0" err="1" smtClean="0">
                <a:solidFill>
                  <a:srgbClr val="353535"/>
                </a:solidFill>
                <a:latin typeface="+mn-lt"/>
                <a:ea typeface="+mn-ea"/>
                <a:cs typeface="Tahoma"/>
              </a:rPr>
              <a:t>brandmark</a:t>
            </a:r>
            <a:r>
              <a:rPr lang="en-US" sz="500" b="0" i="0" u="none" strike="noStrike" kern="1200" baseline="0" dirty="0" smtClean="0">
                <a:solidFill>
                  <a:srgbClr val="353535"/>
                </a:solidFill>
                <a:latin typeface="+mn-lt"/>
                <a:ea typeface="+mn-ea"/>
                <a:cs typeface="Tahoma"/>
              </a:rPr>
              <a:t>, the color brown and photos are trademarks of United Parcel Service of America, Inc.  All rights reserved.</a:t>
            </a:r>
          </a:p>
        </p:txBody>
      </p:sp>
      <p:sp>
        <p:nvSpPr>
          <p:cNvPr id="12" name="Title 5"/>
          <p:cNvSpPr>
            <a:spLocks noGrp="1"/>
          </p:cNvSpPr>
          <p:nvPr>
            <p:ph type="title" hasCustomPrompt="1"/>
          </p:nvPr>
        </p:nvSpPr>
        <p:spPr>
          <a:xfrm>
            <a:off x="274321"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13" name="Text Placeholder 13"/>
          <p:cNvSpPr>
            <a:spLocks noGrp="1"/>
          </p:cNvSpPr>
          <p:nvPr>
            <p:ph type="body" sz="quarter" idx="11" hasCustomPrompt="1"/>
          </p:nvPr>
        </p:nvSpPr>
        <p:spPr>
          <a:xfrm>
            <a:off x="457200" y="877237"/>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ody" sz="quarter" idx="10"/>
          </p:nvPr>
        </p:nvSpPr>
        <p:spPr>
          <a:xfrm>
            <a:off x="274322"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a:t>
            </a:fld>
            <a:endParaRPr lang="en-US" dirty="0"/>
          </a:p>
        </p:txBody>
      </p:sp>
    </p:spTree>
    <p:extLst>
      <p:ext uri="{BB962C8B-B14F-4D97-AF65-F5344CB8AC3E}">
        <p14:creationId xmlns:p14="http://schemas.microsoft.com/office/powerpoint/2010/main" val="2071656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own - image lef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5644" y="120416"/>
            <a:ext cx="2514600" cy="6737584"/>
          </a:xfrm>
          <a:prstGeom prst="rect">
            <a:avLst/>
          </a:prstGeom>
        </p:spPr>
        <p:txBody>
          <a:bodyPr lIns="121917" tIns="60958" rIns="121917" bIns="60958"/>
          <a:lstStyle>
            <a:lvl1pPr marL="0" indent="0">
              <a:buFontTx/>
              <a:buNone/>
              <a:defRPr sz="2400">
                <a:solidFill>
                  <a:schemeClr val="bg1"/>
                </a:solidFill>
              </a:defRPr>
            </a:lvl1pPr>
          </a:lstStyle>
          <a:p>
            <a:r>
              <a:rPr lang="en-US" smtClean="0"/>
              <a:t>Click icon to add picture</a:t>
            </a:r>
            <a:endParaRPr lang="en-US" dirty="0"/>
          </a:p>
        </p:txBody>
      </p:sp>
      <p:sp>
        <p:nvSpPr>
          <p:cNvPr id="22" name="Slide Number Placeholder 3"/>
          <p:cNvSpPr>
            <a:spLocks noGrp="1"/>
          </p:cNvSpPr>
          <p:nvPr>
            <p:ph type="sldNum" sz="quarter" idx="4"/>
          </p:nvPr>
        </p:nvSpPr>
        <p:spPr>
          <a:xfrm>
            <a:off x="274320" y="6332009"/>
            <a:ext cx="861209" cy="366183"/>
          </a:xfrm>
          <a:prstGeom prst="rect">
            <a:avLst/>
          </a:prstGeom>
        </p:spPr>
        <p:txBody>
          <a:bodyPr vert="horz" lIns="121917" tIns="60958" rIns="121917" bIns="60958" rtlCol="0" anchor="ctr"/>
          <a:lstStyle>
            <a:lvl1pPr algn="l">
              <a:defRPr sz="1300">
                <a:solidFill>
                  <a:srgbClr val="D9D9D6"/>
                </a:solidFill>
                <a:latin typeface="+mn-lt"/>
                <a:cs typeface="Tahoma"/>
              </a:defRPr>
            </a:lvl1pPr>
          </a:lstStyle>
          <a:p>
            <a:fld id="{0A8B43A7-666A-9F40-B039-53E3BCE5B7A4}" type="slidenum">
              <a:rPr lang="en-US" smtClean="0"/>
              <a:pPr/>
              <a:t>‹#›</a:t>
            </a:fld>
            <a:endParaRPr lang="en-US" dirty="0"/>
          </a:p>
        </p:txBody>
      </p:sp>
      <p:sp>
        <p:nvSpPr>
          <p:cNvPr id="23" name="Rectangle 22"/>
          <p:cNvSpPr/>
          <p:nvPr userDrawn="1"/>
        </p:nvSpPr>
        <p:spPr>
          <a:xfrm>
            <a:off x="2743200" y="6325597"/>
            <a:ext cx="5231730"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a:t>
            </a:r>
            <a:r>
              <a:rPr lang="en-US" sz="500" b="0" i="0" u="none" strike="noStrike" kern="1200" baseline="0" dirty="0" err="1" smtClean="0">
                <a:solidFill>
                  <a:schemeClr val="bg1"/>
                </a:solidFill>
                <a:latin typeface="+mn-lt"/>
                <a:ea typeface="+mn-ea"/>
                <a:cs typeface="Tahoma"/>
              </a:rPr>
              <a:t>brandmark</a:t>
            </a:r>
            <a:r>
              <a:rPr lang="en-US" sz="500" b="0" i="0" u="none" strike="noStrike" kern="1200" baseline="0" dirty="0" smtClean="0">
                <a:solidFill>
                  <a:schemeClr val="bg1"/>
                </a:solidFill>
                <a:latin typeface="+mn-lt"/>
                <a:ea typeface="+mn-ea"/>
                <a:cs typeface="Tahoma"/>
              </a:rPr>
              <a:t>, the color brown and photos are trademarks of United Parcel Service of America, Inc.  All rights reserved.</a:t>
            </a:r>
          </a:p>
        </p:txBody>
      </p:sp>
      <p:pic>
        <p:nvPicPr>
          <p:cNvPr id="24" name="Picture 23"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5500" y="6172200"/>
            <a:ext cx="576072" cy="685800"/>
          </a:xfrm>
          <a:prstGeom prst="rect">
            <a:avLst/>
          </a:prstGeom>
        </p:spPr>
      </p:pic>
      <p:sp>
        <p:nvSpPr>
          <p:cNvPr id="9" name="Title 5"/>
          <p:cNvSpPr>
            <a:spLocks noGrp="1"/>
          </p:cNvSpPr>
          <p:nvPr>
            <p:ph type="title" hasCustomPrompt="1"/>
          </p:nvPr>
        </p:nvSpPr>
        <p:spPr>
          <a:xfrm>
            <a:off x="2743200"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2926079" y="877237"/>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2" name="Text Placeholder 4"/>
          <p:cNvSpPr>
            <a:spLocks noGrp="1"/>
          </p:cNvSpPr>
          <p:nvPr>
            <p:ph type="body" sz="quarter" idx="10"/>
          </p:nvPr>
        </p:nvSpPr>
        <p:spPr>
          <a:xfrm>
            <a:off x="2743200"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14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4.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51C15"/>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45720" y="0"/>
            <a:ext cx="9235440" cy="121920"/>
          </a:xfrm>
          <a:prstGeom prst="rect">
            <a:avLst/>
          </a:prstGeom>
          <a:solidFill>
            <a:srgbClr val="FFB500"/>
          </a:solidFill>
          <a:ln>
            <a:noFill/>
          </a:ln>
          <a:effectLst/>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p>
        </p:txBody>
      </p:sp>
    </p:spTree>
    <p:extLst>
      <p:ext uri="{BB962C8B-B14F-4D97-AF65-F5344CB8AC3E}">
        <p14:creationId xmlns:p14="http://schemas.microsoft.com/office/powerpoint/2010/main" val="139025957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73">
          <p15:clr>
            <a:srgbClr val="5ACBF0"/>
          </p15:clr>
        </p15:guide>
        <p15:guide id="2" pos="2132">
          <p15:clr>
            <a:srgbClr val="5ACBF0"/>
          </p15:clr>
        </p15:guide>
        <p15:guide id="3" orient="horz" pos="73">
          <p15:clr>
            <a:srgbClr val="5ACBF0"/>
          </p15:clr>
        </p15:guide>
        <p15:guide id="4" orient="horz" pos="2636">
          <p15:clr>
            <a:srgbClr val="5ACBF0"/>
          </p15:clr>
        </p15:guide>
        <p15:guide id="5" orient="horz" pos="38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2776"/>
            <a:ext cx="8208379" cy="919163"/>
          </a:xfrm>
          <a:prstGeom prst="rect">
            <a:avLst/>
          </a:prstGeom>
        </p:spPr>
        <p:txBody>
          <a:bodyPr vert="horz" lIns="0" tIns="45720" rIns="0" bIns="45720" rtlCol="0" anchor="b" anchorCtr="0">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457200" y="1555038"/>
            <a:ext cx="8229600" cy="445777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grpSp>
        <p:nvGrpSpPr>
          <p:cNvPr id="5" name="Group 4"/>
          <p:cNvGrpSpPr/>
          <p:nvPr userDrawn="1"/>
        </p:nvGrpSpPr>
        <p:grpSpPr>
          <a:xfrm>
            <a:off x="7871342" y="6321488"/>
            <a:ext cx="821071" cy="291936"/>
            <a:chOff x="8155978" y="3449092"/>
            <a:chExt cx="821071" cy="218952"/>
          </a:xfrm>
        </p:grpSpPr>
        <p:sp>
          <p:nvSpPr>
            <p:cNvPr id="7" name="Rectangle 6"/>
            <p:cNvSpPr/>
            <p:nvPr userDrawn="1"/>
          </p:nvSpPr>
          <p:spPr>
            <a:xfrm>
              <a:off x="8758097" y="3449092"/>
              <a:ext cx="218952" cy="218952"/>
            </a:xfrm>
            <a:prstGeom prst="rect">
              <a:avLst/>
            </a:prstGeom>
            <a:solidFill>
              <a:srgbClr val="EE922A"/>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8457037" y="3449092"/>
              <a:ext cx="218952" cy="218952"/>
            </a:xfrm>
            <a:prstGeom prst="rect">
              <a:avLst/>
            </a:prstGeom>
            <a:solidFill>
              <a:srgbClr val="1E9DE9"/>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userDrawn="1"/>
          </p:nvSpPr>
          <p:spPr>
            <a:xfrm>
              <a:off x="8155978" y="3449092"/>
              <a:ext cx="218952" cy="218952"/>
            </a:xfrm>
            <a:prstGeom prst="rect">
              <a:avLst/>
            </a:prstGeom>
            <a:solidFill>
              <a:srgbClr val="38A53C"/>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12" name="Footer Placeholder 4"/>
          <p:cNvSpPr>
            <a:spLocks noGrp="1"/>
          </p:cNvSpPr>
          <p:nvPr>
            <p:ph type="ftr" sz="quarter" idx="3"/>
          </p:nvPr>
        </p:nvSpPr>
        <p:spPr>
          <a:xfrm>
            <a:off x="457200" y="6315278"/>
            <a:ext cx="7271820" cy="341983"/>
          </a:xfrm>
          <a:prstGeom prst="rect">
            <a:avLst/>
          </a:prstGeom>
        </p:spPr>
        <p:txBody>
          <a:bodyPr lIns="0" rIns="0"/>
          <a:lstStyle>
            <a:lvl1pPr>
              <a:defRPr sz="900" b="0" i="0">
                <a:solidFill>
                  <a:srgbClr val="C1BEB8"/>
                </a:solidFill>
                <a:latin typeface="Arial"/>
                <a:cs typeface="Arial"/>
              </a:defRPr>
            </a:lvl1pPr>
          </a:lstStyle>
          <a:p>
            <a:pPr defTabSz="914400"/>
            <a:endParaRPr lang="en-JM" dirty="0"/>
          </a:p>
        </p:txBody>
      </p:sp>
      <p:sp>
        <p:nvSpPr>
          <p:cNvPr id="6" name="Slide Number Placeholder 5"/>
          <p:cNvSpPr>
            <a:spLocks noGrp="1"/>
          </p:cNvSpPr>
          <p:nvPr>
            <p:ph type="sldNum" sz="quarter" idx="4"/>
          </p:nvPr>
        </p:nvSpPr>
        <p:spPr>
          <a:xfrm>
            <a:off x="8269938" y="6258195"/>
            <a:ext cx="616656" cy="381308"/>
          </a:xfrm>
          <a:prstGeom prst="rect">
            <a:avLst/>
          </a:prstGeom>
        </p:spPr>
        <p:txBody>
          <a:bodyPr vert="horz" lIns="91440" tIns="45720" rIns="91440" bIns="45720" rtlCol="0" anchor="ctr"/>
          <a:lstStyle>
            <a:lvl1pPr algn="ctr">
              <a:defRPr sz="1000" b="0">
                <a:solidFill>
                  <a:srgbClr val="241010"/>
                </a:solidFill>
                <a:latin typeface="Times New Roman"/>
                <a:cs typeface="Times New Roman"/>
              </a:defRPr>
            </a:lvl1pPr>
          </a:lstStyle>
          <a:p>
            <a:pPr defTabSz="914400"/>
            <a:fld id="{97681785-2FA5-4CDE-A927-889B4ACA8082}" type="slidenum">
              <a:rPr lang="en-JM" smtClean="0"/>
              <a:pPr defTabSz="914400"/>
              <a:t>‹#›</a:t>
            </a:fld>
            <a:endParaRPr lang="en-JM" dirty="0"/>
          </a:p>
        </p:txBody>
      </p:sp>
    </p:spTree>
    <p:extLst>
      <p:ext uri="{BB962C8B-B14F-4D97-AF65-F5344CB8AC3E}">
        <p14:creationId xmlns:p14="http://schemas.microsoft.com/office/powerpoint/2010/main" val="281866713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rgbClr val="F6A833"/>
          </a:solidFill>
          <a:latin typeface="Times New Roman"/>
          <a:ea typeface="+mj-ea"/>
          <a:cs typeface="Times New Roman"/>
        </a:defRPr>
      </a:lvl1pPr>
    </p:titleStyle>
    <p:bodyStyle>
      <a:lvl1pPr marL="223838" indent="-223838" algn="l" defTabSz="914400" rtl="0" eaLnBrk="1" latinLnBrk="0" hangingPunct="1">
        <a:lnSpc>
          <a:spcPct val="100000"/>
        </a:lnSpc>
        <a:spcBef>
          <a:spcPts val="300"/>
        </a:spcBef>
        <a:spcAft>
          <a:spcPts val="600"/>
        </a:spcAft>
        <a:buClr>
          <a:srgbClr val="411C11"/>
        </a:buClr>
        <a:buSzPct val="150000"/>
        <a:buFont typeface="Wingdings" charset="2"/>
        <a:buChar char="§"/>
        <a:defRPr sz="1600" b="0" i="0" kern="1200">
          <a:solidFill>
            <a:srgbClr val="411C11"/>
          </a:solidFill>
          <a:latin typeface="Arial"/>
          <a:ea typeface="+mn-ea"/>
          <a:cs typeface="Arial"/>
        </a:defRPr>
      </a:lvl1pPr>
      <a:lvl2pPr marL="457200" indent="-233363" algn="l" defTabSz="914400" rtl="0" eaLnBrk="1" latinLnBrk="0" hangingPunct="1">
        <a:lnSpc>
          <a:spcPct val="100000"/>
        </a:lnSpc>
        <a:spcBef>
          <a:spcPts val="300"/>
        </a:spcBef>
        <a:spcAft>
          <a:spcPts val="600"/>
        </a:spcAft>
        <a:buClr>
          <a:srgbClr val="E56625"/>
        </a:buClr>
        <a:buSzPct val="150000"/>
        <a:buFont typeface="Arial"/>
        <a:buChar char="•"/>
        <a:defRPr sz="1400" b="0" i="0" kern="1200">
          <a:solidFill>
            <a:srgbClr val="411C11"/>
          </a:solidFill>
          <a:latin typeface="Arial"/>
          <a:ea typeface="+mn-ea"/>
          <a:cs typeface="Arial"/>
        </a:defRPr>
      </a:lvl2pPr>
      <a:lvl3pPr marL="682625" indent="-225425" algn="l" defTabSz="914400" rtl="0" eaLnBrk="1" latinLnBrk="0" hangingPunct="1">
        <a:lnSpc>
          <a:spcPct val="100000"/>
        </a:lnSpc>
        <a:spcBef>
          <a:spcPts val="300"/>
        </a:spcBef>
        <a:spcAft>
          <a:spcPts val="600"/>
        </a:spcAft>
        <a:buClr>
          <a:srgbClr val="411C11"/>
        </a:buClr>
        <a:buSzPct val="150000"/>
        <a:buFont typeface="Arial"/>
        <a:buChar char="•"/>
        <a:defRPr sz="1200" b="0" i="0" kern="1200">
          <a:solidFill>
            <a:srgbClr val="411C11"/>
          </a:solidFill>
          <a:latin typeface="UPSSans-Regular"/>
          <a:ea typeface="+mn-ea"/>
          <a:cs typeface="UPSSans-Regular"/>
        </a:defRPr>
      </a:lvl3pPr>
      <a:lvl4pPr marL="915988" indent="-233363" algn="l" defTabSz="914400" rtl="0" eaLnBrk="1" latinLnBrk="0" hangingPunct="1">
        <a:lnSpc>
          <a:spcPct val="100000"/>
        </a:lnSpc>
        <a:spcBef>
          <a:spcPts val="300"/>
        </a:spcBef>
        <a:spcAft>
          <a:spcPts val="600"/>
        </a:spcAft>
        <a:buClr>
          <a:srgbClr val="411C11"/>
        </a:buClr>
        <a:buSzPct val="150000"/>
        <a:buFont typeface="Arial"/>
        <a:buChar char="•"/>
        <a:defRPr sz="1200" b="0" i="0" kern="1200">
          <a:solidFill>
            <a:srgbClr val="411C11"/>
          </a:solidFill>
          <a:latin typeface="UPSSans-Regular"/>
          <a:ea typeface="+mn-ea"/>
          <a:cs typeface="UPSSans-Regular"/>
        </a:defRPr>
      </a:lvl4pPr>
      <a:lvl5pPr marL="1139825" indent="-223838" algn="l" defTabSz="914400" rtl="0" eaLnBrk="1" latinLnBrk="0" hangingPunct="1">
        <a:lnSpc>
          <a:spcPct val="100000"/>
        </a:lnSpc>
        <a:spcBef>
          <a:spcPts val="300"/>
        </a:spcBef>
        <a:spcAft>
          <a:spcPts val="600"/>
        </a:spcAft>
        <a:buClr>
          <a:srgbClr val="411C11"/>
        </a:buClr>
        <a:buSzPct val="150000"/>
        <a:buFont typeface="Arial"/>
        <a:buChar char="•"/>
        <a:defRPr sz="1200" b="0" i="0" kern="1200">
          <a:solidFill>
            <a:srgbClr val="411C11"/>
          </a:solidFill>
          <a:latin typeface="UPSSans-Regular"/>
          <a:ea typeface="+mn-ea"/>
          <a:cs typeface="UPSSans-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2776"/>
            <a:ext cx="8208379" cy="919163"/>
          </a:xfrm>
          <a:prstGeom prst="rect">
            <a:avLst/>
          </a:prstGeom>
        </p:spPr>
        <p:txBody>
          <a:bodyPr vert="horz" lIns="0" tIns="45720" rIns="0" bIns="45720" rtlCol="0" anchor="b" anchorCtr="0">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457200" y="1555038"/>
            <a:ext cx="8229600" cy="445777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grpSp>
        <p:nvGrpSpPr>
          <p:cNvPr id="5" name="Group 4"/>
          <p:cNvGrpSpPr/>
          <p:nvPr userDrawn="1"/>
        </p:nvGrpSpPr>
        <p:grpSpPr>
          <a:xfrm>
            <a:off x="7871342" y="6321488"/>
            <a:ext cx="821071" cy="291936"/>
            <a:chOff x="8155978" y="3449092"/>
            <a:chExt cx="821071" cy="218952"/>
          </a:xfrm>
        </p:grpSpPr>
        <p:sp>
          <p:nvSpPr>
            <p:cNvPr id="7" name="Rectangle 6"/>
            <p:cNvSpPr/>
            <p:nvPr userDrawn="1"/>
          </p:nvSpPr>
          <p:spPr>
            <a:xfrm>
              <a:off x="8758097" y="3449092"/>
              <a:ext cx="218952" cy="218952"/>
            </a:xfrm>
            <a:prstGeom prst="rect">
              <a:avLst/>
            </a:prstGeom>
            <a:solidFill>
              <a:srgbClr val="EE922A"/>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8457037" y="3449092"/>
              <a:ext cx="218952" cy="218952"/>
            </a:xfrm>
            <a:prstGeom prst="rect">
              <a:avLst/>
            </a:prstGeom>
            <a:solidFill>
              <a:srgbClr val="1E9DE9"/>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userDrawn="1"/>
          </p:nvSpPr>
          <p:spPr>
            <a:xfrm>
              <a:off x="8155978" y="3449092"/>
              <a:ext cx="218952" cy="218952"/>
            </a:xfrm>
            <a:prstGeom prst="rect">
              <a:avLst/>
            </a:prstGeom>
            <a:solidFill>
              <a:srgbClr val="38A53C"/>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12" name="Footer Placeholder 4"/>
          <p:cNvSpPr>
            <a:spLocks noGrp="1"/>
          </p:cNvSpPr>
          <p:nvPr>
            <p:ph type="ftr" sz="quarter" idx="3"/>
          </p:nvPr>
        </p:nvSpPr>
        <p:spPr>
          <a:xfrm>
            <a:off x="457200" y="6315278"/>
            <a:ext cx="7271820" cy="341983"/>
          </a:xfrm>
          <a:prstGeom prst="rect">
            <a:avLst/>
          </a:prstGeom>
        </p:spPr>
        <p:txBody>
          <a:bodyPr lIns="0" rIns="0"/>
          <a:lstStyle>
            <a:lvl1pPr>
              <a:defRPr sz="900" b="0" i="0">
                <a:solidFill>
                  <a:srgbClr val="C1BEB8"/>
                </a:solidFill>
                <a:latin typeface="Arial"/>
                <a:cs typeface="Arial"/>
              </a:defRPr>
            </a:lvl1pPr>
          </a:lstStyle>
          <a:p>
            <a:pPr defTabSz="914400"/>
            <a:endParaRPr lang="en-JM" dirty="0"/>
          </a:p>
        </p:txBody>
      </p:sp>
      <p:sp>
        <p:nvSpPr>
          <p:cNvPr id="6" name="Slide Number Placeholder 5"/>
          <p:cNvSpPr>
            <a:spLocks noGrp="1"/>
          </p:cNvSpPr>
          <p:nvPr>
            <p:ph type="sldNum" sz="quarter" idx="4"/>
          </p:nvPr>
        </p:nvSpPr>
        <p:spPr>
          <a:xfrm>
            <a:off x="8269938" y="6258195"/>
            <a:ext cx="616656" cy="381308"/>
          </a:xfrm>
          <a:prstGeom prst="rect">
            <a:avLst/>
          </a:prstGeom>
        </p:spPr>
        <p:txBody>
          <a:bodyPr vert="horz" lIns="91440" tIns="45720" rIns="91440" bIns="45720" rtlCol="0" anchor="ctr"/>
          <a:lstStyle>
            <a:lvl1pPr algn="ctr">
              <a:defRPr sz="1000" b="0">
                <a:solidFill>
                  <a:srgbClr val="241010"/>
                </a:solidFill>
                <a:latin typeface="Times New Roman"/>
                <a:cs typeface="Times New Roman"/>
              </a:defRPr>
            </a:lvl1pPr>
          </a:lstStyle>
          <a:p>
            <a:pPr defTabSz="914400"/>
            <a:fld id="{97681785-2FA5-4CDE-A927-889B4ACA8082}" type="slidenum">
              <a:rPr lang="en-JM" smtClean="0"/>
              <a:pPr defTabSz="914400"/>
              <a:t>‹#›</a:t>
            </a:fld>
            <a:endParaRPr lang="en-JM" dirty="0"/>
          </a:p>
        </p:txBody>
      </p:sp>
    </p:spTree>
    <p:extLst>
      <p:ext uri="{BB962C8B-B14F-4D97-AF65-F5344CB8AC3E}">
        <p14:creationId xmlns:p14="http://schemas.microsoft.com/office/powerpoint/2010/main" val="139277431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rgbClr val="F6A833"/>
          </a:solidFill>
          <a:latin typeface="Times New Roman"/>
          <a:ea typeface="+mj-ea"/>
          <a:cs typeface="Times New Roman"/>
        </a:defRPr>
      </a:lvl1pPr>
    </p:titleStyle>
    <p:bodyStyle>
      <a:lvl1pPr marL="223838" indent="-223838" algn="l" defTabSz="914400" rtl="0" eaLnBrk="1" latinLnBrk="0" hangingPunct="1">
        <a:lnSpc>
          <a:spcPct val="100000"/>
        </a:lnSpc>
        <a:spcBef>
          <a:spcPts val="300"/>
        </a:spcBef>
        <a:spcAft>
          <a:spcPts val="600"/>
        </a:spcAft>
        <a:buClr>
          <a:srgbClr val="411C11"/>
        </a:buClr>
        <a:buSzPct val="150000"/>
        <a:buFont typeface="Wingdings" charset="2"/>
        <a:buChar char="§"/>
        <a:defRPr sz="1600" b="0" i="0" kern="1200">
          <a:solidFill>
            <a:srgbClr val="411C11"/>
          </a:solidFill>
          <a:latin typeface="Arial"/>
          <a:ea typeface="+mn-ea"/>
          <a:cs typeface="Arial"/>
        </a:defRPr>
      </a:lvl1pPr>
      <a:lvl2pPr marL="457200" indent="-233363" algn="l" defTabSz="914400" rtl="0" eaLnBrk="1" latinLnBrk="0" hangingPunct="1">
        <a:lnSpc>
          <a:spcPct val="100000"/>
        </a:lnSpc>
        <a:spcBef>
          <a:spcPts val="300"/>
        </a:spcBef>
        <a:spcAft>
          <a:spcPts val="600"/>
        </a:spcAft>
        <a:buClr>
          <a:srgbClr val="E56625"/>
        </a:buClr>
        <a:buSzPct val="150000"/>
        <a:buFont typeface="Arial"/>
        <a:buChar char="•"/>
        <a:defRPr sz="1400" b="0" i="0" kern="1200">
          <a:solidFill>
            <a:srgbClr val="411C11"/>
          </a:solidFill>
          <a:latin typeface="Arial"/>
          <a:ea typeface="+mn-ea"/>
          <a:cs typeface="Arial"/>
        </a:defRPr>
      </a:lvl2pPr>
      <a:lvl3pPr marL="682625" indent="-225425" algn="l" defTabSz="914400" rtl="0" eaLnBrk="1" latinLnBrk="0" hangingPunct="1">
        <a:lnSpc>
          <a:spcPct val="100000"/>
        </a:lnSpc>
        <a:spcBef>
          <a:spcPts val="300"/>
        </a:spcBef>
        <a:spcAft>
          <a:spcPts val="600"/>
        </a:spcAft>
        <a:buClr>
          <a:srgbClr val="411C11"/>
        </a:buClr>
        <a:buSzPct val="150000"/>
        <a:buFont typeface="Arial"/>
        <a:buChar char="•"/>
        <a:defRPr sz="1200" b="0" i="0" kern="1200">
          <a:solidFill>
            <a:srgbClr val="411C11"/>
          </a:solidFill>
          <a:latin typeface="UPSSans-Regular"/>
          <a:ea typeface="+mn-ea"/>
          <a:cs typeface="UPSSans-Regular"/>
        </a:defRPr>
      </a:lvl3pPr>
      <a:lvl4pPr marL="915988" indent="-233363" algn="l" defTabSz="914400" rtl="0" eaLnBrk="1" latinLnBrk="0" hangingPunct="1">
        <a:lnSpc>
          <a:spcPct val="100000"/>
        </a:lnSpc>
        <a:spcBef>
          <a:spcPts val="300"/>
        </a:spcBef>
        <a:spcAft>
          <a:spcPts val="600"/>
        </a:spcAft>
        <a:buClr>
          <a:srgbClr val="411C11"/>
        </a:buClr>
        <a:buSzPct val="150000"/>
        <a:buFont typeface="Arial"/>
        <a:buChar char="•"/>
        <a:defRPr sz="1200" b="0" i="0" kern="1200">
          <a:solidFill>
            <a:srgbClr val="411C11"/>
          </a:solidFill>
          <a:latin typeface="UPSSans-Regular"/>
          <a:ea typeface="+mn-ea"/>
          <a:cs typeface="UPSSans-Regular"/>
        </a:defRPr>
      </a:lvl4pPr>
      <a:lvl5pPr marL="1139825" indent="-223838" algn="l" defTabSz="914400" rtl="0" eaLnBrk="1" latinLnBrk="0" hangingPunct="1">
        <a:lnSpc>
          <a:spcPct val="100000"/>
        </a:lnSpc>
        <a:spcBef>
          <a:spcPts val="300"/>
        </a:spcBef>
        <a:spcAft>
          <a:spcPts val="600"/>
        </a:spcAft>
        <a:buClr>
          <a:srgbClr val="411C11"/>
        </a:buClr>
        <a:buSzPct val="150000"/>
        <a:buFont typeface="Arial"/>
        <a:buChar char="•"/>
        <a:defRPr sz="1200" b="0" i="0" kern="1200">
          <a:solidFill>
            <a:srgbClr val="411C11"/>
          </a:solidFill>
          <a:latin typeface="UPSSans-Regular"/>
          <a:ea typeface="+mn-ea"/>
          <a:cs typeface="UPSSans-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51C15"/>
        </a:solidFill>
        <a:effectLst/>
      </p:bgPr>
    </p:bg>
    <p:spTree>
      <p:nvGrpSpPr>
        <p:cNvPr id="1" name=""/>
        <p:cNvGrpSpPr/>
        <p:nvPr/>
      </p:nvGrpSpPr>
      <p:grpSpPr>
        <a:xfrm>
          <a:off x="0" y="0"/>
          <a:ext cx="0" cy="0"/>
          <a:chOff x="0" y="0"/>
          <a:chExt cx="0" cy="0"/>
        </a:xfrm>
      </p:grpSpPr>
      <p:sp>
        <p:nvSpPr>
          <p:cNvPr id="3" name="Rectangle 2"/>
          <p:cNvSpPr>
            <a:spLocks/>
          </p:cNvSpPr>
          <p:nvPr userDrawn="1"/>
        </p:nvSpPr>
        <p:spPr bwMode="auto">
          <a:xfrm>
            <a:off x="-45720" y="0"/>
            <a:ext cx="9235440" cy="121920"/>
          </a:xfrm>
          <a:prstGeom prst="rect">
            <a:avLst/>
          </a:prstGeom>
          <a:solidFill>
            <a:srgbClr val="FFB500"/>
          </a:solidFill>
          <a:ln>
            <a:noFill/>
          </a:ln>
          <a:effectLst/>
          <a:extLst>
            <a:ext uri="{91240B29-F687-4f45-9708-019B960494DF}">
              <a14:hiddenLine xmlns="" xmlns:a14="http://schemas.microsoft.com/office/drawing/2010/main" w="25400">
                <a:solidFill>
                  <a:schemeClr val="tx1"/>
                </a:solidFill>
                <a:round/>
                <a:headEnd/>
                <a:tailEnd/>
              </a14:hiddenLine>
            </a:ext>
          </a:extLst>
        </p:spPr>
        <p:txBody>
          <a:bodyPr lIns="0" tIns="0" rIns="0" bIns="0"/>
          <a:lstStyle/>
          <a:p>
            <a:pPr defTabSz="609585"/>
            <a:endParaRPr lang="en-US" sz="2400">
              <a:solidFill>
                <a:srgbClr val="351C15"/>
              </a:solidFill>
            </a:endParaRPr>
          </a:p>
        </p:txBody>
      </p:sp>
    </p:spTree>
    <p:extLst>
      <p:ext uri="{BB962C8B-B14F-4D97-AF65-F5344CB8AC3E}">
        <p14:creationId xmlns:p14="http://schemas.microsoft.com/office/powerpoint/2010/main" val="267750964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p:cNvSpPr>
            <a:spLocks/>
          </p:cNvSpPr>
          <p:nvPr userDrawn="1"/>
        </p:nvSpPr>
        <p:spPr bwMode="auto">
          <a:xfrm>
            <a:off x="-45720" y="0"/>
            <a:ext cx="9235440" cy="121920"/>
          </a:xfrm>
          <a:prstGeom prst="rect">
            <a:avLst/>
          </a:prstGeom>
          <a:solidFill>
            <a:srgbClr val="FFB500"/>
          </a:solidFill>
          <a:ln>
            <a:noFill/>
          </a:ln>
          <a:effectLst/>
          <a:extLst>
            <a:ext uri="{91240B29-F687-4f45-9708-019B960494DF}">
              <a14:hiddenLine xmlns="" xmlns:a14="http://schemas.microsoft.com/office/drawing/2010/main" w="25400">
                <a:solidFill>
                  <a:schemeClr val="tx1"/>
                </a:solidFill>
                <a:round/>
                <a:headEnd/>
                <a:tailEnd/>
              </a14:hiddenLine>
            </a:ext>
          </a:extLst>
        </p:spPr>
        <p:txBody>
          <a:bodyPr lIns="0" tIns="0" rIns="0" bIns="0"/>
          <a:lstStyle/>
          <a:p>
            <a:pPr defTabSz="609585"/>
            <a:endParaRPr lang="en-US" sz="2400">
              <a:solidFill>
                <a:srgbClr val="351C15"/>
              </a:solidFill>
            </a:endParaRPr>
          </a:p>
        </p:txBody>
      </p:sp>
    </p:spTree>
    <p:extLst>
      <p:ext uri="{BB962C8B-B14F-4D97-AF65-F5344CB8AC3E}">
        <p14:creationId xmlns:p14="http://schemas.microsoft.com/office/powerpoint/2010/main" val="71034325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upstoday.com/it/export2succeed" TargetMode="Externa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295400" y="381000"/>
            <a:ext cx="6324600" cy="970656"/>
          </a:xfrm>
        </p:spPr>
        <p:txBody>
          <a:bodyPr/>
          <a:lstStyle/>
          <a:p>
            <a:r>
              <a:rPr lang="it-IT" sz="2400" dirty="0" smtClean="0"/>
              <a:t>Studio UPS sull’export delle</a:t>
            </a:r>
            <a:br>
              <a:rPr lang="it-IT" sz="2400" dirty="0" smtClean="0"/>
            </a:br>
            <a:r>
              <a:rPr lang="it-IT" sz="2400" dirty="0" smtClean="0"/>
              <a:t>PMI europee - 2015</a:t>
            </a:r>
            <a:endParaRPr lang="it-IT" sz="2400" dirty="0"/>
          </a:p>
        </p:txBody>
      </p:sp>
      <p:sp>
        <p:nvSpPr>
          <p:cNvPr id="3" name="Text Placeholder 2"/>
          <p:cNvSpPr>
            <a:spLocks noGrp="1"/>
          </p:cNvSpPr>
          <p:nvPr>
            <p:ph type="body" sz="quarter" idx="10"/>
          </p:nvPr>
        </p:nvSpPr>
        <p:spPr>
          <a:xfrm>
            <a:off x="7239000" y="705393"/>
            <a:ext cx="1605754" cy="530401"/>
          </a:xfrm>
        </p:spPr>
        <p:txBody>
          <a:bodyPr/>
          <a:lstStyle/>
          <a:p>
            <a:r>
              <a:rPr lang="it-IT" dirty="0" smtClean="0"/>
              <a:t>27 giugno 2016</a:t>
            </a:r>
            <a:endParaRPr lang="it-IT" dirty="0"/>
          </a:p>
        </p:txBody>
      </p:sp>
      <p:pic>
        <p:nvPicPr>
          <p:cNvPr id="10" name="Picture Placeholder 9"/>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p:cNvPicPr>
            <a:picLocks noChangeAspect="1"/>
          </p:cNvPicPr>
          <p:nvPr/>
        </p:nvPicPr>
        <p:blipFill>
          <a:blip r:embed="rId4"/>
          <a:stretch>
            <a:fillRect/>
          </a:stretch>
        </p:blipFill>
        <p:spPr>
          <a:xfrm>
            <a:off x="0" y="1752600"/>
            <a:ext cx="9144000" cy="6088380"/>
          </a:xfrm>
          <a:prstGeom prst="rect">
            <a:avLst/>
          </a:prstGeom>
        </p:spPr>
      </p:pic>
    </p:spTree>
    <p:extLst>
      <p:ext uri="{BB962C8B-B14F-4D97-AF65-F5344CB8AC3E}">
        <p14:creationId xmlns:p14="http://schemas.microsoft.com/office/powerpoint/2010/main" val="13179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10</a:t>
            </a:fld>
            <a:endParaRPr lang="en-US" dirty="0"/>
          </a:p>
        </p:txBody>
      </p:sp>
      <p:sp>
        <p:nvSpPr>
          <p:cNvPr id="3" name="Titolo 2"/>
          <p:cNvSpPr>
            <a:spLocks noGrp="1"/>
          </p:cNvSpPr>
          <p:nvPr>
            <p:ph type="title"/>
          </p:nvPr>
        </p:nvSpPr>
        <p:spPr>
          <a:xfrm>
            <a:off x="274320" y="237592"/>
            <a:ext cx="8561819" cy="636068"/>
          </a:xfrm>
        </p:spPr>
        <p:txBody>
          <a:bodyPr/>
          <a:lstStyle/>
          <a:p>
            <a:r>
              <a:rPr lang="it-IT" dirty="0" smtClean="0"/>
              <a:t>L’export delle PMI è trainato dal B2B</a:t>
            </a:r>
            <a:endParaRPr lang="it-IT" dirty="0"/>
          </a:p>
        </p:txBody>
      </p:sp>
      <p:sp>
        <p:nvSpPr>
          <p:cNvPr id="8" name="Segnaposto testo 4"/>
          <p:cNvSpPr>
            <a:spLocks noGrp="1"/>
          </p:cNvSpPr>
          <p:nvPr>
            <p:ph type="body" sz="quarter" idx="10"/>
          </p:nvPr>
        </p:nvSpPr>
        <p:spPr>
          <a:xfrm>
            <a:off x="381000" y="1371600"/>
            <a:ext cx="4038600" cy="3635863"/>
          </a:xfrm>
        </p:spPr>
        <p:txBody>
          <a:bodyPr/>
          <a:lstStyle/>
          <a:p>
            <a:r>
              <a:rPr lang="it-IT" sz="1400" dirty="0">
                <a:solidFill>
                  <a:srgbClr val="000000"/>
                </a:solidFill>
              </a:rPr>
              <a:t>L</a:t>
            </a:r>
            <a:r>
              <a:rPr lang="it-IT" sz="1400" dirty="0" smtClean="0">
                <a:solidFill>
                  <a:srgbClr val="000000"/>
                </a:solidFill>
              </a:rPr>
              <a:t>’esportazione è un’attività commerciale soprattutto business-to-business (circa 74%)</a:t>
            </a:r>
          </a:p>
          <a:p>
            <a:r>
              <a:rPr lang="it-IT" sz="1400" dirty="0" smtClean="0">
                <a:solidFill>
                  <a:srgbClr val="000000"/>
                </a:solidFill>
              </a:rPr>
              <a:t>Le PMI di Germania e Regno Unito sono quelle che spediscono di più a consumatori privati (39% e 36%) </a:t>
            </a:r>
          </a:p>
          <a:p>
            <a:r>
              <a:rPr lang="it-IT" sz="1400" dirty="0" smtClean="0">
                <a:solidFill>
                  <a:srgbClr val="000000"/>
                </a:solidFill>
              </a:rPr>
              <a:t>Belgio, Francia e Polonia quelle che spediscono di più alle aziende.</a:t>
            </a:r>
          </a:p>
          <a:p>
            <a:r>
              <a:rPr lang="it-IT" sz="1400" dirty="0" smtClean="0">
                <a:solidFill>
                  <a:srgbClr val="000000"/>
                </a:solidFill>
              </a:rPr>
              <a:t>Più le imprese sono piccole, più spediscono ai consumatori </a:t>
            </a:r>
          </a:p>
          <a:p>
            <a:r>
              <a:rPr lang="it-IT" sz="1400" dirty="0" smtClean="0">
                <a:solidFill>
                  <a:srgbClr val="000000"/>
                </a:solidFill>
              </a:rPr>
              <a:t>Fra i settori, le esportazione delle PMI del retail sono sopratutto B2C, prevale largamento il B2B per gli altri</a:t>
            </a:r>
            <a:endParaRPr lang="it-IT" sz="1600" dirty="0">
              <a:solidFill>
                <a:srgbClr val="000000"/>
              </a:solidFill>
            </a:endParaRPr>
          </a:p>
        </p:txBody>
      </p:sp>
      <p:pic>
        <p:nvPicPr>
          <p:cNvPr id="4098" name="Picture 2"/>
          <p:cNvPicPr>
            <a:picLocks noChangeAspect="1" noChangeArrowheads="1"/>
          </p:cNvPicPr>
          <p:nvPr/>
        </p:nvPicPr>
        <p:blipFill>
          <a:blip r:embed="rId3"/>
          <a:srcRect/>
          <a:stretch>
            <a:fillRect/>
          </a:stretch>
        </p:blipFill>
        <p:spPr bwMode="auto">
          <a:xfrm>
            <a:off x="5257800" y="705227"/>
            <a:ext cx="3429000" cy="56267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11</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L’e-commerce promuove l’export</a:t>
            </a:r>
            <a:endParaRPr lang="it-IT" dirty="0"/>
          </a:p>
        </p:txBody>
      </p:sp>
      <p:sp>
        <p:nvSpPr>
          <p:cNvPr id="8" name="Segnaposto testo 4"/>
          <p:cNvSpPr>
            <a:spLocks noGrp="1"/>
          </p:cNvSpPr>
          <p:nvPr>
            <p:ph type="body" sz="quarter" idx="10"/>
          </p:nvPr>
        </p:nvSpPr>
        <p:spPr>
          <a:xfrm>
            <a:off x="533400" y="1072052"/>
            <a:ext cx="4343400" cy="5014702"/>
          </a:xfrm>
        </p:spPr>
        <p:txBody>
          <a:bodyPr/>
          <a:lstStyle/>
          <a:p>
            <a:r>
              <a:rPr lang="it-IT" sz="1400" dirty="0" smtClean="0">
                <a:solidFill>
                  <a:srgbClr val="000000"/>
                </a:solidFill>
              </a:rPr>
              <a:t>Cresce l’uso dei canali di vendita online </a:t>
            </a:r>
          </a:p>
          <a:p>
            <a:r>
              <a:rPr lang="it-IT" sz="1400" dirty="0" smtClean="0">
                <a:solidFill>
                  <a:srgbClr val="000000"/>
                </a:solidFill>
              </a:rPr>
              <a:t>Più della metà delle PMI esporta tramite canali online in tutti i mercati, eccetto l’Italia (48%)</a:t>
            </a:r>
          </a:p>
          <a:p>
            <a:r>
              <a:rPr lang="it-IT" sz="1400" dirty="0" smtClean="0">
                <a:solidFill>
                  <a:srgbClr val="000000"/>
                </a:solidFill>
              </a:rPr>
              <a:t>La crescita maggiore si è avuta in Belgio, dove la percentuale di aziende che si avvale di canali online è aumentata più di sette volte</a:t>
            </a:r>
          </a:p>
          <a:p>
            <a:r>
              <a:rPr lang="it-IT" sz="1400" dirty="0" smtClean="0">
                <a:solidFill>
                  <a:srgbClr val="000000"/>
                </a:solidFill>
              </a:rPr>
              <a:t>Le PMI dei Paesi Bassi (74%), Regno Unito (70%) e Polonia (63%) quelle che usano di più i canali online.</a:t>
            </a:r>
          </a:p>
          <a:p>
            <a:r>
              <a:rPr lang="it-IT" sz="1400" dirty="0" smtClean="0">
                <a:solidFill>
                  <a:srgbClr val="000000"/>
                </a:solidFill>
              </a:rPr>
              <a:t>Il 53% delle PMI in tutti i mercati vende tramite i canali online</a:t>
            </a:r>
          </a:p>
          <a:p>
            <a:r>
              <a:rPr lang="it-IT" sz="1400" dirty="0" smtClean="0">
                <a:solidFill>
                  <a:srgbClr val="000000"/>
                </a:solidFill>
              </a:rPr>
              <a:t>Per il 38% delle PMI esportatrici la vendita online tramite il proprio sito Web è il canale di vendita più importante</a:t>
            </a:r>
          </a:p>
          <a:p>
            <a:endParaRPr lang="it-IT" sz="1400" dirty="0" smtClean="0"/>
          </a:p>
          <a:p>
            <a:endParaRPr lang="it-IT" sz="1600" dirty="0"/>
          </a:p>
        </p:txBody>
      </p:sp>
      <p:pic>
        <p:nvPicPr>
          <p:cNvPr id="5122" name="Picture 2"/>
          <p:cNvPicPr>
            <a:picLocks noChangeAspect="1" noChangeArrowheads="1"/>
          </p:cNvPicPr>
          <p:nvPr/>
        </p:nvPicPr>
        <p:blipFill>
          <a:blip r:embed="rId3"/>
          <a:srcRect/>
          <a:stretch>
            <a:fillRect/>
          </a:stretch>
        </p:blipFill>
        <p:spPr bwMode="auto">
          <a:xfrm>
            <a:off x="6334125" y="2266950"/>
            <a:ext cx="2809875" cy="4591050"/>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6334125" y="123825"/>
            <a:ext cx="2809875" cy="229065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12</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L’e-commerce promuove l’export</a:t>
            </a:r>
            <a:endParaRPr lang="it-IT" dirty="0"/>
          </a:p>
        </p:txBody>
      </p:sp>
      <p:sp>
        <p:nvSpPr>
          <p:cNvPr id="8" name="Segnaposto testo 4"/>
          <p:cNvSpPr>
            <a:spLocks noGrp="1"/>
          </p:cNvSpPr>
          <p:nvPr>
            <p:ph type="body" sz="quarter" idx="10"/>
          </p:nvPr>
        </p:nvSpPr>
        <p:spPr>
          <a:xfrm>
            <a:off x="381000" y="1676400"/>
            <a:ext cx="4086226" cy="3672796"/>
          </a:xfrm>
        </p:spPr>
        <p:txBody>
          <a:bodyPr/>
          <a:lstStyle/>
          <a:p>
            <a:r>
              <a:rPr lang="it-IT" sz="1400" dirty="0" smtClean="0">
                <a:solidFill>
                  <a:srgbClr val="000000"/>
                </a:solidFill>
              </a:rPr>
              <a:t>L’e-commerce è un fattore trainante per le PMI esportatrici </a:t>
            </a:r>
          </a:p>
          <a:p>
            <a:r>
              <a:rPr lang="it-IT" sz="1400" dirty="0" smtClean="0">
                <a:solidFill>
                  <a:srgbClr val="000000"/>
                </a:solidFill>
              </a:rPr>
              <a:t>I costi interni nei mercati di destinazione sono infatti minimizzati, mentre i costi delle spedizioni e doganali possono essere automatizzati e resi completamente visibili ai clienti. </a:t>
            </a:r>
          </a:p>
          <a:p>
            <a:r>
              <a:rPr lang="it-IT" sz="1400" dirty="0" smtClean="0">
                <a:solidFill>
                  <a:srgbClr val="000000"/>
                </a:solidFill>
              </a:rPr>
              <a:t>Il canale della forza vendita resta tuttavia molto importante, al secondo posto dopo quello online</a:t>
            </a:r>
          </a:p>
          <a:p>
            <a:endParaRPr lang="it-IT" sz="1400" dirty="0" smtClean="0"/>
          </a:p>
          <a:p>
            <a:endParaRPr lang="it-IT" sz="1600" dirty="0"/>
          </a:p>
        </p:txBody>
      </p:sp>
      <p:pic>
        <p:nvPicPr>
          <p:cNvPr id="6146" name="Picture 2"/>
          <p:cNvPicPr>
            <a:picLocks noChangeAspect="1" noChangeArrowheads="1"/>
          </p:cNvPicPr>
          <p:nvPr/>
        </p:nvPicPr>
        <p:blipFill>
          <a:blip r:embed="rId3"/>
          <a:srcRect/>
          <a:stretch>
            <a:fillRect/>
          </a:stretch>
        </p:blipFill>
        <p:spPr bwMode="auto">
          <a:xfrm>
            <a:off x="4343400" y="1048580"/>
            <a:ext cx="4747585" cy="52834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13</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Gli esportatori seguono i loro clienti</a:t>
            </a:r>
            <a:endParaRPr lang="it-IT" dirty="0"/>
          </a:p>
        </p:txBody>
      </p:sp>
      <p:sp>
        <p:nvSpPr>
          <p:cNvPr id="8" name="Segnaposto testo 4"/>
          <p:cNvSpPr>
            <a:spLocks noGrp="1"/>
          </p:cNvSpPr>
          <p:nvPr>
            <p:ph type="body" sz="quarter" idx="10"/>
          </p:nvPr>
        </p:nvSpPr>
        <p:spPr>
          <a:xfrm>
            <a:off x="175970" y="1304728"/>
            <a:ext cx="4373880" cy="5892891"/>
          </a:xfrm>
        </p:spPr>
        <p:txBody>
          <a:bodyPr/>
          <a:lstStyle/>
          <a:p>
            <a:r>
              <a:rPr lang="it-IT" sz="1400" dirty="0" smtClean="0">
                <a:solidFill>
                  <a:srgbClr val="000000"/>
                </a:solidFill>
              </a:rPr>
              <a:t>La maggioranza delle PMI esporta perchè lo richiedono i clienti</a:t>
            </a:r>
          </a:p>
          <a:p>
            <a:r>
              <a:rPr lang="it-IT" sz="1400" dirty="0" smtClean="0">
                <a:solidFill>
                  <a:srgbClr val="000000"/>
                </a:solidFill>
              </a:rPr>
              <a:t>Solo in Italia la richiesta dei clienti non si colloca fra i primi tre fattori che hanno indotto che aziende a esportare</a:t>
            </a:r>
          </a:p>
          <a:p>
            <a:r>
              <a:rPr lang="it-IT" sz="1400" dirty="0" smtClean="0">
                <a:solidFill>
                  <a:srgbClr val="000000"/>
                </a:solidFill>
              </a:rPr>
              <a:t>Altri fattori trainanti: bisogno di crescita, posizione forte del prodotto e desiderio di aumentare il profilo dell’azienda. </a:t>
            </a:r>
          </a:p>
          <a:p>
            <a:r>
              <a:rPr lang="it-IT" sz="1400" dirty="0" smtClean="0">
                <a:solidFill>
                  <a:srgbClr val="000000"/>
                </a:solidFill>
              </a:rPr>
              <a:t>La domanda di esportazione arriva più da nuovi clienti (34%), che da clienti esistenti (10). </a:t>
            </a:r>
          </a:p>
          <a:p>
            <a:r>
              <a:rPr lang="it-IT" sz="1400" dirty="0" smtClean="0">
                <a:solidFill>
                  <a:srgbClr val="000000"/>
                </a:solidFill>
              </a:rPr>
              <a:t>La domanda dei clienti è un fattore più significativo per le aziende healthcare (il 56%) e meno per le aziende retail (42%).</a:t>
            </a:r>
          </a:p>
          <a:p>
            <a:r>
              <a:rPr lang="it-IT" sz="1400" dirty="0" smtClean="0">
                <a:solidFill>
                  <a:srgbClr val="000000"/>
                </a:solidFill>
              </a:rPr>
              <a:t>Importanti per la decisione di esporatre anche la creazione di un sito di e-commerce aziendale e la partecipazione a fiere.</a:t>
            </a:r>
          </a:p>
          <a:p>
            <a:endParaRPr lang="it-IT" sz="1400" dirty="0" smtClean="0">
              <a:solidFill>
                <a:srgbClr val="000000"/>
              </a:solidFill>
            </a:endParaRPr>
          </a:p>
          <a:p>
            <a:endParaRPr lang="it-IT" sz="1400" dirty="0" smtClean="0"/>
          </a:p>
          <a:p>
            <a:endParaRPr lang="it-IT" sz="1600" dirty="0"/>
          </a:p>
        </p:txBody>
      </p:sp>
      <p:pic>
        <p:nvPicPr>
          <p:cNvPr id="7170" name="Picture 2"/>
          <p:cNvPicPr>
            <a:picLocks noChangeAspect="1" noChangeArrowheads="1"/>
          </p:cNvPicPr>
          <p:nvPr/>
        </p:nvPicPr>
        <p:blipFill>
          <a:blip r:embed="rId3"/>
          <a:srcRect/>
          <a:stretch>
            <a:fillRect/>
          </a:stretch>
        </p:blipFill>
        <p:spPr bwMode="auto">
          <a:xfrm>
            <a:off x="4800600" y="828583"/>
            <a:ext cx="4035539" cy="55384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14</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La percezione degli ostacoli all’export sta cambiando</a:t>
            </a:r>
            <a:endParaRPr lang="it-IT" dirty="0"/>
          </a:p>
        </p:txBody>
      </p:sp>
      <p:pic>
        <p:nvPicPr>
          <p:cNvPr id="8194" name="Picture 2"/>
          <p:cNvPicPr>
            <a:picLocks noChangeAspect="1" noChangeArrowheads="1"/>
          </p:cNvPicPr>
          <p:nvPr/>
        </p:nvPicPr>
        <p:blipFill>
          <a:blip r:embed="rId3"/>
          <a:srcRect/>
          <a:stretch>
            <a:fillRect/>
          </a:stretch>
        </p:blipFill>
        <p:spPr bwMode="auto">
          <a:xfrm>
            <a:off x="-76199" y="790932"/>
            <a:ext cx="9220199" cy="648275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74322" y="1371600"/>
            <a:ext cx="6092182" cy="890496"/>
          </a:xfrm>
        </p:spPr>
        <p:txBody>
          <a:bodyPr/>
          <a:lstStyle/>
          <a:p>
            <a:endParaRPr lang="it-IT" dirty="0" smtClean="0"/>
          </a:p>
          <a:p>
            <a:endParaRPr lang="it-IT" dirty="0"/>
          </a:p>
        </p:txBody>
      </p:sp>
      <p:sp>
        <p:nvSpPr>
          <p:cNvPr id="3" name="Titolo 2"/>
          <p:cNvSpPr>
            <a:spLocks noGrp="1"/>
          </p:cNvSpPr>
          <p:nvPr>
            <p:ph type="title"/>
          </p:nvPr>
        </p:nvSpPr>
        <p:spPr>
          <a:xfrm>
            <a:off x="318347" y="250191"/>
            <a:ext cx="8666480" cy="1196339"/>
          </a:xfrm>
        </p:spPr>
        <p:txBody>
          <a:bodyPr>
            <a:noAutofit/>
          </a:bodyPr>
          <a:lstStyle/>
          <a:p>
            <a:pPr algn="ctr"/>
            <a:r>
              <a:rPr lang="it-IT" sz="2400" dirty="0"/>
              <a:t>Il Filo di Arianna </a:t>
            </a:r>
            <a:r>
              <a:rPr lang="it-IT" sz="2400" dirty="0" smtClean="0"/>
              <a:t>nel </a:t>
            </a:r>
            <a:r>
              <a:rPr lang="it-IT" sz="2400" dirty="0"/>
              <a:t>labirinto delle regole doganali</a:t>
            </a:r>
          </a:p>
        </p:txBody>
      </p:sp>
      <p:sp>
        <p:nvSpPr>
          <p:cNvPr id="6" name="Segnaposto numero diapositiva 5"/>
          <p:cNvSpPr>
            <a:spLocks noGrp="1"/>
          </p:cNvSpPr>
          <p:nvPr>
            <p:ph type="sldNum" sz="quarter" idx="4"/>
          </p:nvPr>
        </p:nvSpPr>
        <p:spPr/>
        <p:txBody>
          <a:bodyPr/>
          <a:lstStyle/>
          <a:p>
            <a:fld id="{0A8B43A7-666A-9F40-B039-53E3BCE5B7A4}" type="slidenum">
              <a:rPr lang="en-US" smtClean="0"/>
              <a:pPr/>
              <a:t>15</a:t>
            </a:fld>
            <a:endParaRPr lang="en-US" dirty="0"/>
          </a:p>
        </p:txBody>
      </p:sp>
      <p:pic>
        <p:nvPicPr>
          <p:cNvPr id="10" name="Picture 9"/>
          <p:cNvPicPr>
            <a:picLocks noChangeAspect="1"/>
          </p:cNvPicPr>
          <p:nvPr/>
        </p:nvPicPr>
        <p:blipFill rotWithShape="1">
          <a:blip r:embed="rId2"/>
          <a:srcRect t="5405"/>
          <a:stretch/>
        </p:blipFill>
        <p:spPr>
          <a:xfrm>
            <a:off x="0" y="1524000"/>
            <a:ext cx="9144000" cy="5334000"/>
          </a:xfrm>
          <a:prstGeom prst="rect">
            <a:avLst/>
          </a:prstGeom>
        </p:spPr>
      </p:pic>
    </p:spTree>
    <p:extLst>
      <p:ext uri="{BB962C8B-B14F-4D97-AF65-F5344CB8AC3E}">
        <p14:creationId xmlns:p14="http://schemas.microsoft.com/office/powerpoint/2010/main" val="12459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Perché un connubio tra dogane e corrieri espresso?</a:t>
            </a:r>
            <a:endParaRPr lang="it-IT" dirty="0"/>
          </a:p>
        </p:txBody>
      </p:sp>
      <p:sp>
        <p:nvSpPr>
          <p:cNvPr id="2" name="Segnaposto testo 1"/>
          <p:cNvSpPr>
            <a:spLocks noGrp="1"/>
          </p:cNvSpPr>
          <p:nvPr>
            <p:ph type="body" sz="quarter" idx="10"/>
          </p:nvPr>
        </p:nvSpPr>
        <p:spPr>
          <a:xfrm>
            <a:off x="285078" y="1143000"/>
            <a:ext cx="5669279" cy="4924421"/>
          </a:xfrm>
        </p:spPr>
        <p:txBody>
          <a:bodyPr/>
          <a:lstStyle/>
          <a:p>
            <a:pPr marL="0" indent="0">
              <a:lnSpc>
                <a:spcPct val="100000"/>
              </a:lnSpc>
              <a:buClr>
                <a:schemeClr val="tx1"/>
              </a:buClr>
              <a:buNone/>
              <a:tabLst>
                <a:tab pos="474121" algn="l"/>
              </a:tabLst>
            </a:pPr>
            <a:r>
              <a:rPr lang="it-IT" sz="1600" dirty="0">
                <a:latin typeface="Arial" panose="020B0604020202020204" pitchFamily="34" charset="0"/>
                <a:cs typeface="Arial" panose="020B0604020202020204" pitchFamily="34" charset="0"/>
              </a:rPr>
              <a:t>La dogana ha infatti compito di </a:t>
            </a:r>
            <a:r>
              <a:rPr lang="it-IT" sz="1600" b="1" dirty="0">
                <a:latin typeface="Arial" panose="020B0604020202020204" pitchFamily="34" charset="0"/>
                <a:cs typeface="Arial" panose="020B0604020202020204" pitchFamily="34" charset="0"/>
              </a:rPr>
              <a:t>controllare i traffici delle merci, </a:t>
            </a:r>
            <a:r>
              <a:rPr lang="it-IT" sz="1600" dirty="0">
                <a:latin typeface="Arial" panose="020B0604020202020204" pitchFamily="34" charset="0"/>
                <a:cs typeface="Arial" panose="020B0604020202020204" pitchFamily="34" charset="0"/>
              </a:rPr>
              <a:t>a fini impositivi ma anche a difesa del’industria e del consumatore, senza impattare negativamente sulla competitività delle </a:t>
            </a:r>
            <a:r>
              <a:rPr lang="it-IT" sz="1600" dirty="0" smtClean="0">
                <a:latin typeface="Arial" panose="020B0604020202020204" pitchFamily="34" charset="0"/>
                <a:cs typeface="Arial" panose="020B0604020202020204" pitchFamily="34" charset="0"/>
              </a:rPr>
              <a:t>imprese.</a:t>
            </a:r>
          </a:p>
          <a:p>
            <a:pPr marL="0" indent="0">
              <a:lnSpc>
                <a:spcPct val="100000"/>
              </a:lnSpc>
              <a:buClr>
                <a:schemeClr val="tx1"/>
              </a:buClr>
              <a:buNone/>
              <a:tabLst>
                <a:tab pos="474121" algn="l"/>
              </a:tabLst>
            </a:pPr>
            <a:endParaRPr lang="it-IT" sz="1600" dirty="0" smtClean="0">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r>
              <a:rPr lang="it-IT" sz="1600" dirty="0" smtClean="0">
                <a:latin typeface="Arial" panose="020B0604020202020204" pitchFamily="34" charset="0"/>
                <a:cs typeface="Arial" panose="020B0604020202020204" pitchFamily="34" charset="0"/>
              </a:rPr>
              <a:t>Un’efficiente </a:t>
            </a:r>
            <a:r>
              <a:rPr lang="it-IT" sz="1600" dirty="0">
                <a:latin typeface="Arial" panose="020B0604020202020204" pitchFamily="34" charset="0"/>
                <a:cs typeface="Arial" panose="020B0604020202020204" pitchFamily="34" charset="0"/>
              </a:rPr>
              <a:t>cooperazione tra le autorità doganali e i corrieri espresso è una </a:t>
            </a:r>
            <a:r>
              <a:rPr lang="it-IT" sz="1600" b="1" dirty="0">
                <a:latin typeface="Arial" panose="020B0604020202020204" pitchFamily="34" charset="0"/>
                <a:cs typeface="Arial" panose="020B0604020202020204" pitchFamily="34" charset="0"/>
              </a:rPr>
              <a:t>leva importante per la competitività </a:t>
            </a:r>
            <a:r>
              <a:rPr lang="it-IT" sz="1600" dirty="0">
                <a:latin typeface="Arial" panose="020B0604020202020204" pitchFamily="34" charset="0"/>
                <a:cs typeface="Arial" panose="020B0604020202020204" pitchFamily="34" charset="0"/>
              </a:rPr>
              <a:t>delle imprese italiane all’estero</a:t>
            </a:r>
            <a:r>
              <a:rPr lang="it-IT" sz="1600" dirty="0" smtClean="0">
                <a:latin typeface="Arial" panose="020B0604020202020204" pitchFamily="34" charset="0"/>
                <a:cs typeface="Arial" panose="020B0604020202020204" pitchFamily="34" charset="0"/>
              </a:rPr>
              <a:t>.</a:t>
            </a:r>
          </a:p>
          <a:p>
            <a:pPr marL="0" indent="0">
              <a:lnSpc>
                <a:spcPct val="100000"/>
              </a:lnSpc>
              <a:buClr>
                <a:schemeClr val="tx1"/>
              </a:buClr>
              <a:buNone/>
              <a:tabLst>
                <a:tab pos="474121" algn="l"/>
              </a:tabLst>
            </a:pPr>
            <a:endParaRPr lang="it-IT" sz="1600" dirty="0" smtClean="0">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r>
              <a:rPr lang="it-IT" sz="1600" dirty="0" smtClean="0">
                <a:latin typeface="Arial" panose="020B0604020202020204" pitchFamily="34" charset="0"/>
                <a:cs typeface="Arial" panose="020B0604020202020204" pitchFamily="34" charset="0"/>
              </a:rPr>
              <a:t>Le </a:t>
            </a:r>
            <a:r>
              <a:rPr lang="it-IT" sz="1600" dirty="0">
                <a:latin typeface="Arial" panose="020B0604020202020204" pitchFamily="34" charset="0"/>
                <a:cs typeface="Arial" panose="020B0604020202020204" pitchFamily="34" charset="0"/>
              </a:rPr>
              <a:t>aziende di tutte le dimensioni, anche le PMI, spesso hanno </a:t>
            </a:r>
            <a:r>
              <a:rPr lang="it-IT" sz="1600" b="1" dirty="0">
                <a:latin typeface="Arial" panose="020B0604020202020204" pitchFamily="34" charset="0"/>
                <a:cs typeface="Arial" panose="020B0604020202020204" pitchFamily="34" charset="0"/>
              </a:rPr>
              <a:t>difficoltà a orientarsi nella complessità delle regole </a:t>
            </a:r>
            <a:r>
              <a:rPr lang="it-IT" sz="1600" dirty="0">
                <a:latin typeface="Arial" panose="020B0604020202020204" pitchFamily="34" charset="0"/>
                <a:cs typeface="Arial" panose="020B0604020202020204" pitchFamily="34" charset="0"/>
              </a:rPr>
              <a:t>e procedure doganali e capire i ruoli della Dogana e dei corrieri espresso.</a:t>
            </a:r>
            <a:r>
              <a:rPr lang="it-IT" sz="1600" dirty="0"/>
              <a:t> </a:t>
            </a:r>
            <a:endParaRPr lang="it-IT" sz="1600" dirty="0" smtClean="0"/>
          </a:p>
          <a:p>
            <a:pPr marL="0" indent="0">
              <a:lnSpc>
                <a:spcPct val="100000"/>
              </a:lnSpc>
              <a:buClr>
                <a:schemeClr val="tx1"/>
              </a:buClr>
              <a:buNone/>
              <a:tabLst>
                <a:tab pos="474121" algn="l"/>
              </a:tabLst>
            </a:pPr>
            <a:endParaRPr lang="it-IT" sz="1600" dirty="0" smtClean="0">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r>
              <a:rPr lang="it-IT" sz="1600" dirty="0" smtClean="0">
                <a:latin typeface="Arial" panose="020B0604020202020204" pitchFamily="34" charset="0"/>
                <a:cs typeface="Arial" panose="020B0604020202020204" pitchFamily="34" charset="0"/>
              </a:rPr>
              <a:t>Il </a:t>
            </a:r>
            <a:r>
              <a:rPr lang="it-IT" sz="1600" dirty="0">
                <a:latin typeface="Arial" panose="020B0604020202020204" pitchFamily="34" charset="0"/>
                <a:cs typeface="Arial" panose="020B0604020202020204" pitchFamily="34" charset="0"/>
              </a:rPr>
              <a:t>compito di un corriere come UPS è di facilitare il commercio globale collaborando con le Dogane e offrendo alle imprese il filo di Arianna per trovare la </a:t>
            </a:r>
            <a:r>
              <a:rPr lang="it-IT" sz="1600" dirty="0" smtClean="0">
                <a:latin typeface="Arial" panose="020B0604020202020204" pitchFamily="34" charset="0"/>
                <a:cs typeface="Arial" panose="020B0604020202020204" pitchFamily="34" charset="0"/>
              </a:rPr>
              <a:t>via.</a:t>
            </a:r>
            <a:endParaRPr lang="it-IT"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082" y="2433508"/>
            <a:ext cx="2600816" cy="2618271"/>
          </a:xfrm>
          <a:prstGeom prst="rect">
            <a:avLst/>
          </a:prstGeom>
        </p:spPr>
      </p:pic>
    </p:spTree>
    <p:extLst>
      <p:ext uri="{BB962C8B-B14F-4D97-AF65-F5344CB8AC3E}">
        <p14:creationId xmlns:p14="http://schemas.microsoft.com/office/powerpoint/2010/main" val="206646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A8B43A7-666A-9F40-B039-53E3BCE5B7A4}" type="slidenum">
              <a:rPr lang="en-US" smtClean="0"/>
              <a:pPr/>
              <a:t>17</a:t>
            </a:fld>
            <a:endParaRPr lang="en-US" dirty="0"/>
          </a:p>
        </p:txBody>
      </p:sp>
      <p:sp>
        <p:nvSpPr>
          <p:cNvPr id="3" name="Title 2"/>
          <p:cNvSpPr>
            <a:spLocks noGrp="1"/>
          </p:cNvSpPr>
          <p:nvPr>
            <p:ph type="title"/>
          </p:nvPr>
        </p:nvSpPr>
        <p:spPr/>
        <p:txBody>
          <a:bodyPr>
            <a:normAutofit/>
          </a:bodyPr>
          <a:lstStyle/>
          <a:p>
            <a:r>
              <a:rPr lang="it-IT" dirty="0" smtClean="0"/>
              <a:t>Regole per una corretta esportazione</a:t>
            </a:r>
            <a:endParaRPr lang="en-US" dirty="0"/>
          </a:p>
        </p:txBody>
      </p:sp>
      <p:sp>
        <p:nvSpPr>
          <p:cNvPr id="4" name="Text Placeholder 3"/>
          <p:cNvSpPr>
            <a:spLocks noGrp="1"/>
          </p:cNvSpPr>
          <p:nvPr>
            <p:ph type="body" sz="quarter" idx="11"/>
          </p:nvPr>
        </p:nvSpPr>
        <p:spPr/>
        <p:txBody>
          <a:bodyPr/>
          <a:lstStyle/>
          <a:p>
            <a:r>
              <a:rPr lang="it-IT" dirty="0" smtClean="0"/>
              <a:t>Le informazioni</a:t>
            </a:r>
            <a:endParaRPr lang="en-US" dirty="0"/>
          </a:p>
        </p:txBody>
      </p:sp>
      <p:sp>
        <p:nvSpPr>
          <p:cNvPr id="2" name="Text Placeholder 1"/>
          <p:cNvSpPr>
            <a:spLocks noGrp="1"/>
          </p:cNvSpPr>
          <p:nvPr>
            <p:ph type="body" sz="quarter" idx="10"/>
          </p:nvPr>
        </p:nvSpPr>
        <p:spPr>
          <a:xfrm>
            <a:off x="274322" y="1524000"/>
            <a:ext cx="7879078" cy="4374527"/>
          </a:xfrm>
        </p:spPr>
        <p:txBody>
          <a:bodyPr/>
          <a:lstStyle/>
          <a:p>
            <a:pPr algn="just">
              <a:lnSpc>
                <a:spcPct val="100000"/>
              </a:lnSpc>
              <a:defRPr/>
            </a:pPr>
            <a:r>
              <a:rPr lang="it-IT" sz="1600" b="1" dirty="0">
                <a:latin typeface="Arial" panose="020B0604020202020204" pitchFamily="34" charset="0"/>
                <a:cs typeface="Arial" panose="020B0604020202020204" pitchFamily="34" charset="0"/>
              </a:rPr>
              <a:t>Fornite tutte le informazioni necessarie e i documenti a corredo della dichiarazione</a:t>
            </a:r>
            <a:r>
              <a:rPr lang="it-IT" sz="1600" dirty="0">
                <a:latin typeface="Arial" panose="020B0604020202020204" pitchFamily="34" charset="0"/>
                <a:cs typeface="Arial" panose="020B0604020202020204" pitchFamily="34" charset="0"/>
              </a:rPr>
              <a:t> per il rilascio delle spedizioni per l’inoltro all’estero o la consegna al destinatario </a:t>
            </a:r>
            <a:r>
              <a:rPr lang="it-IT" sz="1600" dirty="0" smtClean="0">
                <a:latin typeface="Arial" panose="020B0604020202020204" pitchFamily="34" charset="0"/>
                <a:cs typeface="Arial" panose="020B0604020202020204" pitchFamily="34" charset="0"/>
              </a:rPr>
              <a:t>finale/importatore.</a:t>
            </a:r>
          </a:p>
          <a:p>
            <a:pPr algn="just">
              <a:lnSpc>
                <a:spcPct val="100000"/>
              </a:lnSpc>
              <a:defRPr/>
            </a:pPr>
            <a:endParaRPr lang="it-IT" sz="1600" dirty="0">
              <a:latin typeface="Arial" panose="020B0604020202020204" pitchFamily="34" charset="0"/>
              <a:cs typeface="Arial" panose="020B0604020202020204" pitchFamily="34" charset="0"/>
            </a:endParaRPr>
          </a:p>
          <a:p>
            <a:pPr algn="just">
              <a:lnSpc>
                <a:spcPct val="100000"/>
              </a:lnSpc>
              <a:defRPr/>
            </a:pPr>
            <a:r>
              <a:rPr lang="it-IT" sz="1600" b="1" dirty="0">
                <a:latin typeface="Arial" panose="020B0604020202020204" pitchFamily="34" charset="0"/>
                <a:cs typeface="Arial" panose="020B0604020202020204" pitchFamily="34" charset="0"/>
              </a:rPr>
              <a:t>Controllate e verificate </a:t>
            </a:r>
            <a:r>
              <a:rPr lang="it-IT" sz="1600" dirty="0">
                <a:latin typeface="Arial" panose="020B0604020202020204" pitchFamily="34" charset="0"/>
                <a:cs typeface="Arial" panose="020B0604020202020204" pitchFamily="34" charset="0"/>
              </a:rPr>
              <a:t>che la tipologia di merce che si intende spedire possa essere esportata senza restrizioni o </a:t>
            </a:r>
            <a:r>
              <a:rPr lang="it-IT" sz="1600" dirty="0" smtClean="0">
                <a:latin typeface="Arial" panose="020B0604020202020204" pitchFamily="34" charset="0"/>
                <a:cs typeface="Arial" panose="020B0604020202020204" pitchFamily="34" charset="0"/>
              </a:rPr>
              <a:t>limitazioni.</a:t>
            </a:r>
          </a:p>
          <a:p>
            <a:pPr algn="just">
              <a:lnSpc>
                <a:spcPct val="100000"/>
              </a:lnSpc>
              <a:defRPr/>
            </a:pPr>
            <a:endParaRPr lang="it-IT" sz="1600" dirty="0">
              <a:latin typeface="Arial" panose="020B0604020202020204" pitchFamily="34" charset="0"/>
              <a:cs typeface="Arial" panose="020B0604020202020204" pitchFamily="34" charset="0"/>
            </a:endParaRPr>
          </a:p>
          <a:p>
            <a:pPr algn="just">
              <a:lnSpc>
                <a:spcPct val="100000"/>
              </a:lnSpc>
              <a:defRPr/>
            </a:pPr>
            <a:r>
              <a:rPr lang="it-IT" sz="1600" b="1" dirty="0">
                <a:latin typeface="Arial" panose="020B0604020202020204" pitchFamily="34" charset="0"/>
                <a:cs typeface="Arial" panose="020B0604020202020204" pitchFamily="34" charset="0"/>
              </a:rPr>
              <a:t>Accertatevi</a:t>
            </a:r>
            <a:r>
              <a:rPr lang="it-IT" sz="1600" dirty="0">
                <a:latin typeface="Arial" panose="020B0604020202020204" pitchFamily="34" charset="0"/>
                <a:cs typeface="Arial" panose="020B0604020202020204" pitchFamily="34" charset="0"/>
              </a:rPr>
              <a:t> che la merce sia importabile nel paese di </a:t>
            </a:r>
            <a:r>
              <a:rPr lang="it-IT" sz="1600" dirty="0" smtClean="0">
                <a:latin typeface="Arial" panose="020B0604020202020204" pitchFamily="34" charset="0"/>
                <a:cs typeface="Arial" panose="020B0604020202020204" pitchFamily="34" charset="0"/>
              </a:rPr>
              <a:t>destino.</a:t>
            </a:r>
          </a:p>
          <a:p>
            <a:pPr algn="just">
              <a:lnSpc>
                <a:spcPct val="100000"/>
              </a:lnSpc>
              <a:defRPr/>
            </a:pPr>
            <a:endParaRPr lang="it-IT" sz="1600" dirty="0">
              <a:latin typeface="Arial" panose="020B0604020202020204" pitchFamily="34" charset="0"/>
              <a:cs typeface="Arial" panose="020B0604020202020204" pitchFamily="34" charset="0"/>
            </a:endParaRPr>
          </a:p>
          <a:p>
            <a:pPr algn="just">
              <a:lnSpc>
                <a:spcPct val="100000"/>
              </a:lnSpc>
              <a:defRPr/>
            </a:pPr>
            <a:r>
              <a:rPr lang="it-IT" sz="1600" dirty="0">
                <a:latin typeface="Arial" panose="020B0604020202020204" pitchFamily="34" charset="0"/>
                <a:cs typeface="Arial" panose="020B0604020202020204" pitchFamily="34" charset="0"/>
              </a:rPr>
              <a:t>Fornite una serie di </a:t>
            </a:r>
            <a:r>
              <a:rPr lang="it-IT" sz="1600" b="1" dirty="0">
                <a:latin typeface="Arial" panose="020B0604020202020204" pitchFamily="34" charset="0"/>
                <a:cs typeface="Arial" panose="020B0604020202020204" pitchFamily="34" charset="0"/>
              </a:rPr>
              <a:t>informazioni</a:t>
            </a:r>
            <a:r>
              <a:rPr lang="it-IT" sz="1600" dirty="0">
                <a:latin typeface="Arial" panose="020B0604020202020204" pitchFamily="34" charset="0"/>
                <a:cs typeface="Arial" panose="020B0604020202020204" pitchFamily="34" charset="0"/>
              </a:rPr>
              <a:t> strettamente connesse </a:t>
            </a:r>
            <a:r>
              <a:rPr lang="it-IT" sz="1600" b="1" dirty="0">
                <a:latin typeface="Arial" panose="020B0604020202020204" pitchFamily="34" charset="0"/>
                <a:cs typeface="Arial" panose="020B0604020202020204" pitchFamily="34" charset="0"/>
              </a:rPr>
              <a:t>alla qualità delle merci </a:t>
            </a:r>
            <a:r>
              <a:rPr lang="it-IT" sz="1600" dirty="0">
                <a:latin typeface="Arial" panose="020B0604020202020204" pitchFamily="34" charset="0"/>
                <a:cs typeface="Arial" panose="020B0604020202020204" pitchFamily="34" charset="0"/>
              </a:rPr>
              <a:t>esportate ovvero </a:t>
            </a:r>
            <a:r>
              <a:rPr lang="it-IT" sz="1600" b="1" dirty="0">
                <a:latin typeface="Arial" panose="020B0604020202020204" pitchFamily="34" charset="0"/>
                <a:cs typeface="Arial" panose="020B0604020202020204" pitchFamily="34" charset="0"/>
              </a:rPr>
              <a:t>l’esclusione da determinati trattamenti particolarmente restrittivi</a:t>
            </a:r>
            <a:r>
              <a:rPr lang="it-IT" sz="1600" dirty="0">
                <a:latin typeface="Arial" panose="020B0604020202020204" pitchFamily="34" charset="0"/>
                <a:cs typeface="Arial" panose="020B0604020202020204" pitchFamily="34" charset="0"/>
              </a:rPr>
              <a:t> che prevedono, nel caso contrario, licenze e autorizzazioni rilasciate preventivamente da Enti, Ministeri e altre Agenzie </a:t>
            </a:r>
            <a:r>
              <a:rPr lang="it-IT" sz="1600" dirty="0" smtClean="0">
                <a:latin typeface="Arial" panose="020B0604020202020204" pitchFamily="34" charset="0"/>
                <a:cs typeface="Arial" panose="020B0604020202020204" pitchFamily="34" charset="0"/>
              </a:rPr>
              <a:t>Governative.</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486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A8B43A7-666A-9F40-B039-53E3BCE5B7A4}" type="slidenum">
              <a:rPr lang="en-US" smtClean="0"/>
              <a:pPr/>
              <a:t>18</a:t>
            </a:fld>
            <a:endParaRPr lang="en-US" dirty="0"/>
          </a:p>
        </p:txBody>
      </p:sp>
      <p:sp>
        <p:nvSpPr>
          <p:cNvPr id="3" name="Title 2"/>
          <p:cNvSpPr>
            <a:spLocks noGrp="1"/>
          </p:cNvSpPr>
          <p:nvPr>
            <p:ph type="title"/>
          </p:nvPr>
        </p:nvSpPr>
        <p:spPr/>
        <p:txBody>
          <a:bodyPr/>
          <a:lstStyle/>
          <a:p>
            <a:r>
              <a:rPr lang="it-IT" dirty="0"/>
              <a:t>Regole per una corretta esportazione</a:t>
            </a:r>
            <a:endParaRPr lang="en-US" dirty="0"/>
          </a:p>
        </p:txBody>
      </p:sp>
      <p:sp>
        <p:nvSpPr>
          <p:cNvPr id="4" name="Text Placeholder 3"/>
          <p:cNvSpPr>
            <a:spLocks noGrp="1"/>
          </p:cNvSpPr>
          <p:nvPr>
            <p:ph type="body" sz="quarter" idx="11"/>
          </p:nvPr>
        </p:nvSpPr>
        <p:spPr/>
        <p:txBody>
          <a:bodyPr/>
          <a:lstStyle/>
          <a:p>
            <a:r>
              <a:rPr lang="it-IT" dirty="0" smtClean="0"/>
              <a:t>La fattura</a:t>
            </a:r>
          </a:p>
          <a:p>
            <a:endParaRPr lang="en-US" dirty="0"/>
          </a:p>
        </p:txBody>
      </p:sp>
      <p:sp>
        <p:nvSpPr>
          <p:cNvPr id="2" name="Text Placeholder 1"/>
          <p:cNvSpPr>
            <a:spLocks noGrp="1"/>
          </p:cNvSpPr>
          <p:nvPr>
            <p:ph type="body" sz="quarter" idx="10"/>
          </p:nvPr>
        </p:nvSpPr>
        <p:spPr>
          <a:xfrm>
            <a:off x="274321" y="1600200"/>
            <a:ext cx="5288279" cy="2541385"/>
          </a:xfrm>
        </p:spPr>
        <p:txBody>
          <a:bodyPr/>
          <a:lstStyle/>
          <a:p>
            <a:pPr algn="just">
              <a:lnSpc>
                <a:spcPct val="100000"/>
              </a:lnSpc>
              <a:defRPr/>
            </a:pPr>
            <a:r>
              <a:rPr lang="it-IT" sz="1867" b="1" dirty="0">
                <a:latin typeface="Arial" panose="020B0604020202020204" pitchFamily="34" charset="0"/>
                <a:cs typeface="Arial" panose="020B0604020202020204" pitchFamily="34" charset="0"/>
              </a:rPr>
              <a:t>Dati quantitativi: </a:t>
            </a:r>
            <a:r>
              <a:rPr lang="it-IT" sz="1867" dirty="0">
                <a:latin typeface="Arial" panose="020B0604020202020204" pitchFamily="34" charset="0"/>
                <a:cs typeface="Arial" panose="020B0604020202020204" pitchFamily="34" charset="0"/>
              </a:rPr>
              <a:t>colli, peso lordo, numero dei pezzi per articolo</a:t>
            </a:r>
          </a:p>
          <a:p>
            <a:pPr algn="just">
              <a:lnSpc>
                <a:spcPct val="100000"/>
              </a:lnSpc>
              <a:defRPr/>
            </a:pPr>
            <a:endParaRPr lang="it-IT" sz="1867" dirty="0">
              <a:latin typeface="Arial" panose="020B0604020202020204" pitchFamily="34" charset="0"/>
              <a:cs typeface="Arial" panose="020B0604020202020204" pitchFamily="34" charset="0"/>
            </a:endParaRPr>
          </a:p>
          <a:p>
            <a:pPr algn="just">
              <a:lnSpc>
                <a:spcPct val="100000"/>
              </a:lnSpc>
              <a:defRPr/>
            </a:pPr>
            <a:r>
              <a:rPr lang="it-IT" sz="1867" b="1" dirty="0">
                <a:latin typeface="Arial" panose="020B0604020202020204" pitchFamily="34" charset="0"/>
                <a:cs typeface="Arial" panose="020B0604020202020204" pitchFamily="34" charset="0"/>
              </a:rPr>
              <a:t>Dati qualitativi: </a:t>
            </a:r>
            <a:r>
              <a:rPr lang="it-IT" sz="1867" dirty="0">
                <a:latin typeface="Arial" panose="020B0604020202020204" pitchFamily="34" charset="0"/>
                <a:cs typeface="Arial" panose="020B0604020202020204" pitchFamily="34" charset="0"/>
              </a:rPr>
              <a:t>descrizione della merce</a:t>
            </a:r>
          </a:p>
          <a:p>
            <a:pPr algn="just">
              <a:lnSpc>
                <a:spcPct val="100000"/>
              </a:lnSpc>
              <a:defRPr/>
            </a:pPr>
            <a:endParaRPr lang="it-IT" sz="1867" dirty="0">
              <a:latin typeface="Arial" panose="020B0604020202020204" pitchFamily="34" charset="0"/>
              <a:cs typeface="Arial" panose="020B0604020202020204" pitchFamily="34" charset="0"/>
            </a:endParaRPr>
          </a:p>
          <a:p>
            <a:pPr algn="just">
              <a:lnSpc>
                <a:spcPct val="100000"/>
              </a:lnSpc>
              <a:defRPr/>
            </a:pPr>
            <a:r>
              <a:rPr lang="it-IT" sz="1867" b="1" dirty="0">
                <a:latin typeface="Arial" panose="020B0604020202020204" pitchFamily="34" charset="0"/>
                <a:cs typeface="Arial" panose="020B0604020202020204" pitchFamily="34" charset="0"/>
              </a:rPr>
              <a:t>Indicazioni sul mittente e destinatario</a:t>
            </a:r>
          </a:p>
          <a:p>
            <a:pPr algn="just">
              <a:lnSpc>
                <a:spcPct val="100000"/>
              </a:lnSpc>
              <a:defRPr/>
            </a:pPr>
            <a:endParaRPr lang="it-IT" sz="1867" b="1" dirty="0">
              <a:latin typeface="Arial" panose="020B0604020202020204" pitchFamily="34" charset="0"/>
              <a:cs typeface="Arial" panose="020B0604020202020204" pitchFamily="34" charset="0"/>
            </a:endParaRPr>
          </a:p>
          <a:p>
            <a:pPr algn="just">
              <a:lnSpc>
                <a:spcPct val="100000"/>
              </a:lnSpc>
              <a:defRPr/>
            </a:pPr>
            <a:r>
              <a:rPr lang="it-IT" sz="1867" b="1" dirty="0">
                <a:latin typeface="Arial" panose="020B0604020202020204" pitchFamily="34" charset="0"/>
                <a:cs typeface="Arial" panose="020B0604020202020204" pitchFamily="34" charset="0"/>
              </a:rPr>
              <a:t>Termini di resa</a:t>
            </a:r>
          </a:p>
          <a:p>
            <a:pPr algn="just">
              <a:lnSpc>
                <a:spcPct val="100000"/>
              </a:lnSpc>
              <a:defRPr/>
            </a:pPr>
            <a:endParaRPr lang="it-IT" sz="1867" b="1" dirty="0">
              <a:latin typeface="Arial" panose="020B0604020202020204" pitchFamily="34" charset="0"/>
              <a:cs typeface="Arial" panose="020B0604020202020204" pitchFamily="34" charset="0"/>
            </a:endParaRPr>
          </a:p>
          <a:p>
            <a:pPr algn="just">
              <a:lnSpc>
                <a:spcPct val="100000"/>
              </a:lnSpc>
              <a:defRPr/>
            </a:pPr>
            <a:r>
              <a:rPr lang="it-IT" sz="1867" b="1" dirty="0">
                <a:latin typeface="Arial" panose="020B0604020202020204" pitchFamily="34" charset="0"/>
                <a:cs typeface="Arial" panose="020B0604020202020204" pitchFamily="34" charset="0"/>
              </a:rPr>
              <a:t>Riferimenti relativi all’IVA </a:t>
            </a:r>
            <a:r>
              <a:rPr lang="it-IT" sz="1867" dirty="0">
                <a:latin typeface="Arial" panose="020B0604020202020204" pitchFamily="34" charset="0"/>
                <a:cs typeface="Arial" panose="020B0604020202020204" pitchFamily="34" charset="0"/>
              </a:rPr>
              <a:t>in caso di vendita per beneficiare di un credito di imposta</a:t>
            </a:r>
          </a:p>
        </p:txBody>
      </p:sp>
      <p:pic>
        <p:nvPicPr>
          <p:cNvPr id="8" name="Picture 7"/>
          <p:cNvPicPr>
            <a:picLocks noChangeAspect="1"/>
          </p:cNvPicPr>
          <p:nvPr/>
        </p:nvPicPr>
        <p:blipFill>
          <a:blip r:embed="rId2"/>
          <a:stretch>
            <a:fillRect/>
          </a:stretch>
        </p:blipFill>
        <p:spPr>
          <a:xfrm>
            <a:off x="5679441" y="1887601"/>
            <a:ext cx="2946512" cy="2522952"/>
          </a:xfrm>
          <a:prstGeom prst="rect">
            <a:avLst/>
          </a:prstGeom>
        </p:spPr>
      </p:pic>
    </p:spTree>
    <p:extLst>
      <p:ext uri="{BB962C8B-B14F-4D97-AF65-F5344CB8AC3E}">
        <p14:creationId xmlns:p14="http://schemas.microsoft.com/office/powerpoint/2010/main" val="7042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A8B43A7-666A-9F40-B039-53E3BCE5B7A4}" type="slidenum">
              <a:rPr lang="en-US" smtClean="0"/>
              <a:pPr/>
              <a:t>19</a:t>
            </a:fld>
            <a:endParaRPr lang="en-US" dirty="0"/>
          </a:p>
        </p:txBody>
      </p:sp>
      <p:sp>
        <p:nvSpPr>
          <p:cNvPr id="3" name="Title 2"/>
          <p:cNvSpPr>
            <a:spLocks noGrp="1"/>
          </p:cNvSpPr>
          <p:nvPr>
            <p:ph type="title"/>
          </p:nvPr>
        </p:nvSpPr>
        <p:spPr/>
        <p:txBody>
          <a:bodyPr/>
          <a:lstStyle/>
          <a:p>
            <a:r>
              <a:rPr lang="it-IT" dirty="0"/>
              <a:t>Regole per una corretta esportazione</a:t>
            </a:r>
            <a:endParaRPr lang="en-US" dirty="0"/>
          </a:p>
        </p:txBody>
      </p:sp>
      <p:sp>
        <p:nvSpPr>
          <p:cNvPr id="4" name="Text Placeholder 3"/>
          <p:cNvSpPr>
            <a:spLocks noGrp="1"/>
          </p:cNvSpPr>
          <p:nvPr>
            <p:ph type="body" sz="quarter" idx="11"/>
          </p:nvPr>
        </p:nvSpPr>
        <p:spPr/>
        <p:txBody>
          <a:bodyPr/>
          <a:lstStyle/>
          <a:p>
            <a:r>
              <a:rPr lang="it-IT" dirty="0" smtClean="0"/>
              <a:t>Gli accordi preferenziali</a:t>
            </a:r>
            <a:endParaRPr lang="en-US" dirty="0"/>
          </a:p>
        </p:txBody>
      </p:sp>
      <p:sp>
        <p:nvSpPr>
          <p:cNvPr id="2" name="Text Placeholder 1"/>
          <p:cNvSpPr>
            <a:spLocks noGrp="1"/>
          </p:cNvSpPr>
          <p:nvPr>
            <p:ph type="body" sz="quarter" idx="10"/>
          </p:nvPr>
        </p:nvSpPr>
        <p:spPr>
          <a:xfrm>
            <a:off x="274321" y="1371600"/>
            <a:ext cx="5364479" cy="2769985"/>
          </a:xfrm>
        </p:spPr>
        <p:txBody>
          <a:bodyPr/>
          <a:lstStyle/>
          <a:p>
            <a:pPr algn="just">
              <a:lnSpc>
                <a:spcPct val="100000"/>
              </a:lnSpc>
              <a:defRPr/>
            </a:pPr>
            <a:r>
              <a:rPr lang="it-IT" sz="1600" dirty="0">
                <a:latin typeface="Arial" panose="020B0604020202020204" pitchFamily="34" charset="0"/>
                <a:cs typeface="Arial" panose="020B0604020202020204" pitchFamily="34" charset="0"/>
              </a:rPr>
              <a:t>Il corriere emette, su specifico mandato del cliente e sulla base del carattere originario delle merci, i certificati previsti - </a:t>
            </a:r>
            <a:r>
              <a:rPr lang="it-IT" sz="1600" b="1" dirty="0">
                <a:latin typeface="Arial" panose="020B0604020202020204" pitchFamily="34" charset="0"/>
                <a:cs typeface="Arial" panose="020B0604020202020204" pitchFamily="34" charset="0"/>
              </a:rPr>
              <a:t>EUR1</a:t>
            </a:r>
            <a:r>
              <a:rPr lang="it-IT" sz="1600" dirty="0">
                <a:latin typeface="Arial" panose="020B0604020202020204" pitchFamily="34" charset="0"/>
                <a:cs typeface="Arial" panose="020B0604020202020204" pitchFamily="34" charset="0"/>
              </a:rPr>
              <a:t> o, per la Turchia, </a:t>
            </a:r>
            <a:r>
              <a:rPr lang="it-IT" sz="1600" b="1" dirty="0">
                <a:latin typeface="Arial" panose="020B0604020202020204" pitchFamily="34" charset="0"/>
                <a:cs typeface="Arial" panose="020B0604020202020204" pitchFamily="34" charset="0"/>
              </a:rPr>
              <a:t>ATR </a:t>
            </a:r>
            <a:r>
              <a:rPr lang="it-IT" sz="1600" dirty="0">
                <a:latin typeface="Arial" panose="020B0604020202020204" pitchFamily="34" charset="0"/>
                <a:cs typeface="Arial" panose="020B0604020202020204" pitchFamily="34" charset="0"/>
              </a:rPr>
              <a:t>- per merce destinata a essere immessa in consumo in taluni Paesi con i quali la UE ha sottoscritto accordi bilaterali, al fine dell’applicazione di una riduzione/esenzione del pagamento del dazio nel paese di destino.</a:t>
            </a:r>
          </a:p>
          <a:p>
            <a:pPr marL="0" indent="0" algn="just">
              <a:lnSpc>
                <a:spcPct val="100000"/>
              </a:lnSpc>
              <a:buNone/>
              <a:defRPr/>
            </a:pPr>
            <a:endParaRPr lang="it-IT" sz="1600" dirty="0">
              <a:latin typeface="Arial" panose="020B0604020202020204" pitchFamily="34" charset="0"/>
              <a:cs typeface="Arial" panose="020B0604020202020204" pitchFamily="34" charset="0"/>
            </a:endParaRPr>
          </a:p>
          <a:p>
            <a:pPr algn="just">
              <a:lnSpc>
                <a:spcPct val="100000"/>
              </a:lnSpc>
              <a:defRPr/>
            </a:pPr>
            <a:r>
              <a:rPr lang="it-IT" sz="1600" b="1" dirty="0">
                <a:latin typeface="Arial" panose="020B0604020202020204" pitchFamily="34" charset="0"/>
                <a:cs typeface="Arial" panose="020B0604020202020204" pitchFamily="34" charset="0"/>
              </a:rPr>
              <a:t>Se l’operatore economico offre alle Autorità doganali soddisfacenti garanzie per l’accertamento del carattere originario dei prodotti</a:t>
            </a:r>
            <a:r>
              <a:rPr lang="it-IT" sz="1600" dirty="0">
                <a:latin typeface="Arial" panose="020B0604020202020204" pitchFamily="34" charset="0"/>
                <a:cs typeface="Arial" panose="020B0604020202020204" pitchFamily="34" charset="0"/>
              </a:rPr>
              <a:t> può ottenere lo status di esportatore autorizzato che permette all’operatore di attestare l’origine preferenziale direttamente sulla fattura </a:t>
            </a:r>
            <a:r>
              <a:rPr lang="it-IT" sz="1600" b="1" dirty="0">
                <a:latin typeface="Arial" panose="020B0604020202020204" pitchFamily="34" charset="0"/>
                <a:cs typeface="Arial" panose="020B0604020202020204" pitchFamily="34" charset="0"/>
              </a:rPr>
              <a:t>indipendentemente dal valore della merce esportata.</a:t>
            </a: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511" y="2152856"/>
            <a:ext cx="2553971" cy="3435835"/>
          </a:xfrm>
          <a:prstGeom prst="rect">
            <a:avLst/>
          </a:prstGeom>
        </p:spPr>
      </p:pic>
    </p:spTree>
    <p:extLst>
      <p:ext uri="{BB962C8B-B14F-4D97-AF65-F5344CB8AC3E}">
        <p14:creationId xmlns:p14="http://schemas.microsoft.com/office/powerpoint/2010/main" val="11697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A8B43A7-666A-9F40-B039-53E3BCE5B7A4}" type="slidenum">
              <a:rPr lang="en-US" smtClean="0"/>
              <a:pPr/>
              <a:t>2</a:t>
            </a:fld>
            <a:endParaRPr lang="en-US" dirty="0"/>
          </a:p>
        </p:txBody>
      </p:sp>
      <p:sp>
        <p:nvSpPr>
          <p:cNvPr id="3" name="Title 2"/>
          <p:cNvSpPr>
            <a:spLocks noGrp="1"/>
          </p:cNvSpPr>
          <p:nvPr>
            <p:ph type="title"/>
          </p:nvPr>
        </p:nvSpPr>
        <p:spPr>
          <a:xfrm>
            <a:off x="274320" y="237592"/>
            <a:ext cx="8561819" cy="590992"/>
          </a:xfrm>
        </p:spPr>
        <p:txBody>
          <a:bodyPr/>
          <a:lstStyle/>
          <a:p>
            <a:r>
              <a:rPr lang="it-IT" dirty="0" smtClean="0"/>
              <a:t>Sommario</a:t>
            </a:r>
            <a:endParaRPr lang="it-IT" dirty="0"/>
          </a:p>
        </p:txBody>
      </p:sp>
      <p:sp>
        <p:nvSpPr>
          <p:cNvPr id="5" name="Text Placeholder 4"/>
          <p:cNvSpPr>
            <a:spLocks noGrp="1"/>
          </p:cNvSpPr>
          <p:nvPr>
            <p:ph type="body" sz="quarter" idx="10"/>
          </p:nvPr>
        </p:nvSpPr>
        <p:spPr>
          <a:xfrm>
            <a:off x="327659" y="1524000"/>
            <a:ext cx="8206741" cy="2312680"/>
          </a:xfrm>
        </p:spPr>
        <p:txBody>
          <a:bodyPr/>
          <a:lstStyle/>
          <a:p>
            <a:pPr marL="434340" indent="-342900">
              <a:buFont typeface="+mj-lt"/>
              <a:buAutoNum type="arabicPeriod"/>
            </a:pPr>
            <a:r>
              <a:rPr lang="it-IT" sz="2000" b="1" dirty="0" smtClean="0"/>
              <a:t>Introduzione e Metodologia</a:t>
            </a:r>
          </a:p>
          <a:p>
            <a:pPr marL="434340" indent="-342900">
              <a:buFont typeface="+mj-lt"/>
              <a:buAutoNum type="arabicPeriod"/>
            </a:pPr>
            <a:r>
              <a:rPr lang="it-IT" sz="2000" b="1" dirty="0" smtClean="0"/>
              <a:t>Insight</a:t>
            </a:r>
          </a:p>
          <a:p>
            <a:pPr marL="434340" indent="-342900">
              <a:buFont typeface="+mj-lt"/>
              <a:buAutoNum type="arabicPeriod"/>
            </a:pPr>
            <a:r>
              <a:rPr lang="it-IT" sz="2000" b="1" dirty="0" smtClean="0"/>
              <a:t>Il filo di Arianna nel labirinto delle regole doganali</a:t>
            </a:r>
          </a:p>
          <a:p>
            <a:pPr marL="434340" indent="-342900">
              <a:buFont typeface="+mj-lt"/>
              <a:buAutoNum type="arabicPeriod"/>
            </a:pPr>
            <a:r>
              <a:rPr lang="it-IT" sz="2000" b="1" dirty="0" smtClean="0"/>
              <a:t>Export2Succeed – L’arte di competere sui mercati globali</a:t>
            </a:r>
          </a:p>
          <a:p>
            <a:pPr marL="434340" indent="-342900">
              <a:buFont typeface="+mj-lt"/>
              <a:buAutoNum type="arabicPeriod"/>
            </a:pPr>
            <a:endParaRPr lang="en-US" sz="1600" b="1" dirty="0"/>
          </a:p>
        </p:txBody>
      </p:sp>
    </p:spTree>
    <p:extLst>
      <p:ext uri="{BB962C8B-B14F-4D97-AF65-F5344CB8AC3E}">
        <p14:creationId xmlns:p14="http://schemas.microsoft.com/office/powerpoint/2010/main" val="31649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A8B43A7-666A-9F40-B039-53E3BCE5B7A4}" type="slidenum">
              <a:rPr lang="en-US" smtClean="0"/>
              <a:pPr/>
              <a:t>20</a:t>
            </a:fld>
            <a:endParaRPr lang="en-US" dirty="0"/>
          </a:p>
        </p:txBody>
      </p:sp>
      <p:sp>
        <p:nvSpPr>
          <p:cNvPr id="3" name="Title 2"/>
          <p:cNvSpPr>
            <a:spLocks noGrp="1"/>
          </p:cNvSpPr>
          <p:nvPr>
            <p:ph type="title"/>
          </p:nvPr>
        </p:nvSpPr>
        <p:spPr/>
        <p:txBody>
          <a:bodyPr/>
          <a:lstStyle/>
          <a:p>
            <a:r>
              <a:rPr lang="it-IT" dirty="0"/>
              <a:t>Regole per una corretta esportazione</a:t>
            </a:r>
            <a:endParaRPr lang="en-US" dirty="0"/>
          </a:p>
        </p:txBody>
      </p:sp>
      <p:sp>
        <p:nvSpPr>
          <p:cNvPr id="4" name="Text Placeholder 3"/>
          <p:cNvSpPr>
            <a:spLocks noGrp="1"/>
          </p:cNvSpPr>
          <p:nvPr>
            <p:ph type="body" sz="quarter" idx="11"/>
          </p:nvPr>
        </p:nvSpPr>
        <p:spPr/>
        <p:txBody>
          <a:bodyPr/>
          <a:lstStyle/>
          <a:p>
            <a:r>
              <a:rPr lang="it-IT" dirty="0" smtClean="0"/>
              <a:t>La certificazione AEO</a:t>
            </a:r>
            <a:endParaRPr lang="en-US" dirty="0"/>
          </a:p>
        </p:txBody>
      </p:sp>
      <p:sp>
        <p:nvSpPr>
          <p:cNvPr id="2" name="Text Placeholder 1"/>
          <p:cNvSpPr>
            <a:spLocks noGrp="1"/>
          </p:cNvSpPr>
          <p:nvPr>
            <p:ph type="body" sz="quarter" idx="10"/>
          </p:nvPr>
        </p:nvSpPr>
        <p:spPr>
          <a:xfrm>
            <a:off x="274322" y="1371600"/>
            <a:ext cx="6583678" cy="5646670"/>
          </a:xfrm>
        </p:spPr>
        <p:txBody>
          <a:bodyPr/>
          <a:lstStyle/>
          <a:p>
            <a:pPr algn="just">
              <a:lnSpc>
                <a:spcPct val="100000"/>
              </a:lnSpc>
              <a:defRPr/>
            </a:pPr>
            <a:r>
              <a:rPr lang="it-IT" sz="1600" dirty="0">
                <a:latin typeface="Arial" panose="020B0604020202020204" pitchFamily="34" charset="0"/>
                <a:cs typeface="Arial" panose="020B0604020202020204" pitchFamily="34" charset="0"/>
              </a:rPr>
              <a:t>Lo status di </a:t>
            </a:r>
            <a:r>
              <a:rPr lang="it-IT" sz="1600" b="1" dirty="0">
                <a:latin typeface="Arial" panose="020B0604020202020204" pitchFamily="34" charset="0"/>
                <a:cs typeface="Arial" panose="020B0604020202020204" pitchFamily="34" charset="0"/>
              </a:rPr>
              <a:t>Authorized Economic Operator </a:t>
            </a:r>
            <a:r>
              <a:rPr lang="it-IT" sz="1600" dirty="0">
                <a:latin typeface="Arial" panose="020B0604020202020204" pitchFamily="34" charset="0"/>
                <a:cs typeface="Arial" panose="020B0604020202020204" pitchFamily="34" charset="0"/>
              </a:rPr>
              <a:t>comporta numerosi vantaggi fra </a:t>
            </a:r>
            <a:r>
              <a:rPr lang="it-IT" sz="1600" dirty="0" smtClean="0">
                <a:latin typeface="Arial" panose="020B0604020202020204" pitchFamily="34" charset="0"/>
                <a:cs typeface="Arial" panose="020B0604020202020204" pitchFamily="34" charset="0"/>
              </a:rPr>
              <a:t>cui</a:t>
            </a:r>
            <a:r>
              <a:rPr lang="it-IT" sz="1600" dirty="0">
                <a:latin typeface="Arial" panose="020B0604020202020204" pitchFamily="34" charset="0"/>
                <a:cs typeface="Arial" panose="020B0604020202020204" pitchFamily="34" charset="0"/>
              </a:rPr>
              <a:t>:</a:t>
            </a:r>
          </a:p>
          <a:p>
            <a:pPr algn="just">
              <a:lnSpc>
                <a:spcPct val="100000"/>
              </a:lnSpc>
              <a:defRPr/>
            </a:pPr>
            <a:endParaRPr lang="it-IT" sz="1600" dirty="0">
              <a:latin typeface="Arial" panose="020B0604020202020204" pitchFamily="34" charset="0"/>
              <a:cs typeface="Arial" panose="020B0604020202020204" pitchFamily="34" charset="0"/>
            </a:endParaRPr>
          </a:p>
          <a:p>
            <a:pPr algn="just">
              <a:lnSpc>
                <a:spcPct val="100000"/>
              </a:lnSpc>
              <a:defRPr/>
            </a:pPr>
            <a:r>
              <a:rPr lang="it-IT" sz="1600" b="1" dirty="0">
                <a:latin typeface="Arial" panose="020B0604020202020204" pitchFamily="34" charset="0"/>
                <a:cs typeface="Arial" panose="020B0604020202020204" pitchFamily="34" charset="0"/>
              </a:rPr>
              <a:t>Riduzione dei controlli doganali fino ad un massimo del 90% </a:t>
            </a:r>
          </a:p>
          <a:p>
            <a:pPr marL="121917" indent="0" algn="just">
              <a:lnSpc>
                <a:spcPct val="100000"/>
              </a:lnSpc>
              <a:buNone/>
              <a:defRPr/>
            </a:pPr>
            <a:r>
              <a:rPr lang="it-IT" sz="1600" dirty="0">
                <a:latin typeface="Arial" panose="020B0604020202020204" pitchFamily="34" charset="0"/>
                <a:cs typeface="Arial" panose="020B0604020202020204" pitchFamily="34" charset="0"/>
              </a:rPr>
              <a:t>	- documentali (CD)</a:t>
            </a:r>
          </a:p>
          <a:p>
            <a:pPr marL="121917" indent="0" algn="just">
              <a:lnSpc>
                <a:spcPct val="100000"/>
              </a:lnSpc>
              <a:buNone/>
              <a:defRPr/>
            </a:pPr>
            <a:r>
              <a:rPr lang="it-IT" sz="1600" dirty="0">
                <a:latin typeface="Arial" panose="020B0604020202020204" pitchFamily="34" charset="0"/>
                <a:cs typeface="Arial" panose="020B0604020202020204" pitchFamily="34" charset="0"/>
              </a:rPr>
              <a:t>	- fisici (VM)</a:t>
            </a:r>
          </a:p>
          <a:p>
            <a:pPr marL="121917" indent="0" algn="just">
              <a:lnSpc>
                <a:spcPct val="100000"/>
              </a:lnSpc>
              <a:buNone/>
              <a:defRPr/>
            </a:pPr>
            <a:r>
              <a:rPr lang="it-IT" sz="1600" dirty="0">
                <a:latin typeface="Arial" panose="020B0604020202020204" pitchFamily="34" charset="0"/>
                <a:cs typeface="Arial" panose="020B0604020202020204" pitchFamily="34" charset="0"/>
              </a:rPr>
              <a:t>	- scanner (CS</a:t>
            </a:r>
            <a:r>
              <a:rPr lang="it-IT" sz="1600" dirty="0" smtClean="0">
                <a:latin typeface="Arial" panose="020B0604020202020204" pitchFamily="34" charset="0"/>
                <a:cs typeface="Arial" panose="020B0604020202020204" pitchFamily="34" charset="0"/>
              </a:rPr>
              <a:t>)</a:t>
            </a:r>
          </a:p>
          <a:p>
            <a:pPr marL="121917" indent="0" algn="just">
              <a:lnSpc>
                <a:spcPct val="100000"/>
              </a:lnSpc>
              <a:buNone/>
              <a:defRPr/>
            </a:pPr>
            <a:endParaRPr lang="it-IT" sz="1600" dirty="0">
              <a:latin typeface="Arial" panose="020B0604020202020204" pitchFamily="34" charset="0"/>
              <a:cs typeface="Arial" panose="020B0604020202020204" pitchFamily="34" charset="0"/>
            </a:endParaRPr>
          </a:p>
          <a:p>
            <a:pPr algn="just">
              <a:lnSpc>
                <a:spcPct val="100000"/>
              </a:lnSpc>
              <a:defRPr/>
            </a:pPr>
            <a:r>
              <a:rPr lang="it-IT" sz="1600" b="1" dirty="0">
                <a:latin typeface="Arial" panose="020B0604020202020204" pitchFamily="34" charset="0"/>
                <a:cs typeface="Arial" panose="020B0604020202020204" pitchFamily="34" charset="0"/>
              </a:rPr>
              <a:t>Riduzione dei controlli a posteriori:</a:t>
            </a:r>
          </a:p>
          <a:p>
            <a:pPr marL="121917" indent="0" algn="just">
              <a:lnSpc>
                <a:spcPct val="100000"/>
              </a:lnSpc>
              <a:buNone/>
              <a:defRPr/>
            </a:pPr>
            <a:r>
              <a:rPr lang="it-IT" sz="1600" dirty="0">
                <a:latin typeface="Arial" panose="020B0604020202020204" pitchFamily="34" charset="0"/>
                <a:cs typeface="Arial" panose="020B0604020202020204" pitchFamily="34" charset="0"/>
              </a:rPr>
              <a:t>	- Verifiche Intracomunitarie</a:t>
            </a:r>
          </a:p>
          <a:p>
            <a:pPr marL="121917" indent="0" algn="just">
              <a:lnSpc>
                <a:spcPct val="100000"/>
              </a:lnSpc>
              <a:buNone/>
              <a:defRPr/>
            </a:pPr>
            <a:r>
              <a:rPr lang="it-IT" sz="1600" dirty="0">
                <a:latin typeface="Arial" panose="020B0604020202020204" pitchFamily="34" charset="0"/>
                <a:cs typeface="Arial" panose="020B0604020202020204" pitchFamily="34" charset="0"/>
              </a:rPr>
              <a:t>	- Verifiche Plafond IVA</a:t>
            </a:r>
          </a:p>
          <a:p>
            <a:pPr marL="121917" indent="0" algn="just">
              <a:lnSpc>
                <a:spcPct val="100000"/>
              </a:lnSpc>
              <a:buNone/>
              <a:defRPr/>
            </a:pPr>
            <a:r>
              <a:rPr lang="it-IT" sz="1600" dirty="0">
                <a:latin typeface="Arial" panose="020B0604020202020204" pitchFamily="34" charset="0"/>
                <a:cs typeface="Arial" panose="020B0604020202020204" pitchFamily="34" charset="0"/>
              </a:rPr>
              <a:t>	- Revisioni dell’accertamento documentale e con accesso</a:t>
            </a:r>
          </a:p>
          <a:p>
            <a:pPr marL="121917" indent="0" algn="just">
              <a:lnSpc>
                <a:spcPct val="100000"/>
              </a:lnSpc>
              <a:buNone/>
              <a:defRPr/>
            </a:pPr>
            <a:r>
              <a:rPr lang="it-IT" sz="1600" dirty="0">
                <a:latin typeface="Arial" panose="020B0604020202020204" pitchFamily="34" charset="0"/>
                <a:cs typeface="Arial" panose="020B0604020202020204" pitchFamily="34" charset="0"/>
              </a:rPr>
              <a:t>	- Riscontri sommari a destino per il regime di transito</a:t>
            </a:r>
          </a:p>
          <a:p>
            <a:pPr>
              <a:defRPr/>
            </a:pPr>
            <a:endParaRPr lang="en-US" sz="1600" dirty="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499" y="2346961"/>
            <a:ext cx="2453640" cy="2453640"/>
          </a:xfrm>
          <a:prstGeom prst="rect">
            <a:avLst/>
          </a:prstGeom>
        </p:spPr>
      </p:pic>
    </p:spTree>
    <p:extLst>
      <p:ext uri="{BB962C8B-B14F-4D97-AF65-F5344CB8AC3E}">
        <p14:creationId xmlns:p14="http://schemas.microsoft.com/office/powerpoint/2010/main" val="136627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endParaRPr lang="it-IT" dirty="0" smtClean="0"/>
          </a:p>
          <a:p>
            <a:endParaRPr lang="it-IT" dirty="0"/>
          </a:p>
        </p:txBody>
      </p:sp>
      <p:sp>
        <p:nvSpPr>
          <p:cNvPr id="3" name="Titolo 2"/>
          <p:cNvSpPr>
            <a:spLocks noGrp="1"/>
          </p:cNvSpPr>
          <p:nvPr>
            <p:ph type="title"/>
          </p:nvPr>
        </p:nvSpPr>
        <p:spPr>
          <a:xfrm>
            <a:off x="318347" y="250191"/>
            <a:ext cx="8666480" cy="1196339"/>
          </a:xfrm>
        </p:spPr>
        <p:txBody>
          <a:bodyPr>
            <a:noAutofit/>
          </a:bodyPr>
          <a:lstStyle/>
          <a:p>
            <a:pPr algn="ctr"/>
            <a:r>
              <a:rPr lang="it-IT" sz="2400" dirty="0"/>
              <a:t>Export2Succeed – L’arte di competere sui mercati globali</a:t>
            </a:r>
          </a:p>
        </p:txBody>
      </p:sp>
      <p:sp>
        <p:nvSpPr>
          <p:cNvPr id="6" name="Segnaposto numero diapositiva 5"/>
          <p:cNvSpPr>
            <a:spLocks noGrp="1"/>
          </p:cNvSpPr>
          <p:nvPr>
            <p:ph type="sldNum" sz="quarter" idx="4"/>
          </p:nvPr>
        </p:nvSpPr>
        <p:spPr/>
        <p:txBody>
          <a:bodyPr/>
          <a:lstStyle/>
          <a:p>
            <a:fld id="{0A8B43A7-666A-9F40-B039-53E3BCE5B7A4}" type="slidenum">
              <a:rPr lang="en-US" smtClean="0"/>
              <a:pPr/>
              <a:t>21</a:t>
            </a:fld>
            <a:endParaRPr lang="en-US"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8474"/>
          <a:stretch/>
        </p:blipFill>
        <p:spPr>
          <a:xfrm>
            <a:off x="0" y="1600200"/>
            <a:ext cx="9144000" cy="5244254"/>
          </a:xfrm>
          <a:prstGeom prst="rect">
            <a:avLst/>
          </a:prstGeom>
        </p:spPr>
      </p:pic>
    </p:spTree>
    <p:extLst>
      <p:ext uri="{BB962C8B-B14F-4D97-AF65-F5344CB8AC3E}">
        <p14:creationId xmlns:p14="http://schemas.microsoft.com/office/powerpoint/2010/main" val="347701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74320" y="1389070"/>
            <a:ext cx="6024881" cy="4923677"/>
          </a:xfrm>
        </p:spPr>
        <p:txBody>
          <a:bodyPr/>
          <a:lstStyle/>
          <a:p>
            <a:pPr marL="76198" indent="-457189">
              <a:lnSpc>
                <a:spcPct val="100000"/>
              </a:lnSpc>
              <a:buClr>
                <a:schemeClr val="tx1"/>
              </a:buClr>
              <a:buFont typeface="+mj-lt"/>
              <a:buAutoNum type="arabicPeriod"/>
            </a:pPr>
            <a:r>
              <a:rPr lang="it-IT" sz="1800" dirty="0">
                <a:solidFill>
                  <a:srgbClr val="000000"/>
                </a:solidFill>
                <a:latin typeface="Arial" panose="020B0604020202020204" pitchFamily="34" charset="0"/>
                <a:cs typeface="Arial" panose="020B0604020202020204" pitchFamily="34" charset="0"/>
              </a:rPr>
              <a:t>Categoria </a:t>
            </a:r>
            <a:r>
              <a:rPr lang="it-IT" sz="1800" b="1" dirty="0">
                <a:solidFill>
                  <a:srgbClr val="000000"/>
                </a:solidFill>
                <a:latin typeface="Arial" panose="020B0604020202020204" pitchFamily="34" charset="0"/>
                <a:cs typeface="Arial" panose="020B0604020202020204" pitchFamily="34" charset="0"/>
              </a:rPr>
              <a:t>Miglior PMI Esportatrice</a:t>
            </a:r>
          </a:p>
          <a:p>
            <a:pPr marL="0" indent="0">
              <a:lnSpc>
                <a:spcPct val="100000"/>
              </a:lnSpc>
              <a:buClr>
                <a:schemeClr val="tx1"/>
              </a:buClr>
              <a:buNone/>
            </a:pPr>
            <a:r>
              <a:rPr lang="it-IT" sz="1800" dirty="0" smtClean="0">
                <a:solidFill>
                  <a:srgbClr val="000000"/>
                </a:solidFill>
                <a:latin typeface="Arial" panose="020B0604020202020204" pitchFamily="34" charset="0"/>
                <a:cs typeface="Arial" panose="020B0604020202020204" pitchFamily="34" charset="0"/>
              </a:rPr>
              <a:t>Rivolta </a:t>
            </a:r>
            <a:r>
              <a:rPr lang="it-IT" sz="1800" dirty="0">
                <a:solidFill>
                  <a:srgbClr val="000000"/>
                </a:solidFill>
                <a:latin typeface="Arial" panose="020B0604020202020204" pitchFamily="34" charset="0"/>
                <a:cs typeface="Arial" panose="020B0604020202020204" pitchFamily="34" charset="0"/>
              </a:rPr>
              <a:t>alle aziende che già esportano, mira a selezionare le tre case history più interessanti. </a:t>
            </a:r>
          </a:p>
          <a:p>
            <a:pPr marL="0" indent="0">
              <a:lnSpc>
                <a:spcPct val="100000"/>
              </a:lnSpc>
              <a:buClr>
                <a:schemeClr val="tx1"/>
              </a:buClr>
              <a:buNone/>
            </a:pPr>
            <a:endParaRPr lang="it-IT" sz="1800" dirty="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pPr>
            <a:r>
              <a:rPr lang="it-IT" sz="1800" dirty="0">
                <a:solidFill>
                  <a:srgbClr val="000000"/>
                </a:solidFill>
                <a:latin typeface="Arial" panose="020B0604020202020204" pitchFamily="34" charset="0"/>
                <a:cs typeface="Arial" panose="020B0604020202020204" pitchFamily="34" charset="0"/>
              </a:rPr>
              <a:t>I primi tre classificati vinceranno:</a:t>
            </a:r>
          </a:p>
          <a:p>
            <a:pPr marL="0" indent="0">
              <a:lnSpc>
                <a:spcPct val="100000"/>
              </a:lnSpc>
              <a:buClr>
                <a:schemeClr val="tx1"/>
              </a:buClr>
              <a:buNone/>
            </a:pPr>
            <a:r>
              <a:rPr lang="it-IT" sz="1800" dirty="0">
                <a:solidFill>
                  <a:srgbClr val="000000"/>
                </a:solidFill>
                <a:latin typeface="Arial" panose="020B0604020202020204" pitchFamily="34" charset="0"/>
                <a:cs typeface="Arial" panose="020B0604020202020204" pitchFamily="34" charset="0"/>
              </a:rPr>
              <a:t>- una </a:t>
            </a:r>
            <a:r>
              <a:rPr lang="it-IT" sz="1800" b="1" dirty="0">
                <a:solidFill>
                  <a:srgbClr val="000000"/>
                </a:solidFill>
                <a:latin typeface="Arial" panose="020B0604020202020204" pitchFamily="34" charset="0"/>
                <a:cs typeface="Arial" panose="020B0604020202020204" pitchFamily="34" charset="0"/>
              </a:rPr>
              <a:t>consulenza logistica </a:t>
            </a:r>
            <a:r>
              <a:rPr lang="it-IT" sz="1800" dirty="0">
                <a:solidFill>
                  <a:srgbClr val="000000"/>
                </a:solidFill>
                <a:latin typeface="Arial" panose="020B0604020202020204" pitchFamily="34" charset="0"/>
                <a:cs typeface="Arial" panose="020B0604020202020204" pitchFamily="34" charset="0"/>
              </a:rPr>
              <a:t>finalizzata all’export, </a:t>
            </a:r>
          </a:p>
          <a:p>
            <a:pPr marL="0" indent="0">
              <a:lnSpc>
                <a:spcPct val="100000"/>
              </a:lnSpc>
              <a:buClr>
                <a:schemeClr val="tx1"/>
              </a:buClr>
              <a:buNone/>
            </a:pPr>
            <a:r>
              <a:rPr lang="it-IT" sz="1800" dirty="0">
                <a:solidFill>
                  <a:srgbClr val="000000"/>
                </a:solidFill>
                <a:latin typeface="Arial" panose="020B0604020202020204" pitchFamily="34" charset="0"/>
                <a:cs typeface="Arial" panose="020B0604020202020204" pitchFamily="34" charset="0"/>
              </a:rPr>
              <a:t>- </a:t>
            </a:r>
            <a:r>
              <a:rPr lang="it-IT" sz="1800" b="1" dirty="0">
                <a:solidFill>
                  <a:srgbClr val="000000"/>
                </a:solidFill>
                <a:latin typeface="Arial" panose="020B0604020202020204" pitchFamily="34" charset="0"/>
                <a:cs typeface="Arial" panose="020B0604020202020204" pitchFamily="34" charset="0"/>
              </a:rPr>
              <a:t>missioni commerciali </a:t>
            </a:r>
            <a:r>
              <a:rPr lang="it-IT" sz="1800" dirty="0">
                <a:solidFill>
                  <a:srgbClr val="000000"/>
                </a:solidFill>
                <a:latin typeface="Arial" panose="020B0604020202020204" pitchFamily="34" charset="0"/>
                <a:cs typeface="Arial" panose="020B0604020202020204" pitchFamily="34" charset="0"/>
              </a:rPr>
              <a:t>all'estero </a:t>
            </a:r>
          </a:p>
          <a:p>
            <a:pPr marL="0" indent="0">
              <a:lnSpc>
                <a:spcPct val="100000"/>
              </a:lnSpc>
              <a:buClr>
                <a:schemeClr val="tx1"/>
              </a:buClr>
              <a:buNone/>
            </a:pPr>
            <a:r>
              <a:rPr lang="it-IT" sz="1800" dirty="0">
                <a:solidFill>
                  <a:srgbClr val="000000"/>
                </a:solidFill>
                <a:latin typeface="Arial" panose="020B0604020202020204" pitchFamily="34" charset="0"/>
                <a:cs typeface="Arial" panose="020B0604020202020204" pitchFamily="34" charset="0"/>
              </a:rPr>
              <a:t>- </a:t>
            </a:r>
            <a:r>
              <a:rPr lang="it-IT" sz="1800" b="1" dirty="0">
                <a:solidFill>
                  <a:srgbClr val="000000"/>
                </a:solidFill>
                <a:latin typeface="Arial" panose="020B0604020202020204" pitchFamily="34" charset="0"/>
                <a:cs typeface="Arial" panose="020B0604020202020204" pitchFamily="34" charset="0"/>
              </a:rPr>
              <a:t>pacchetti di spedizioni </a:t>
            </a:r>
            <a:r>
              <a:rPr lang="it-IT" sz="1800" dirty="0">
                <a:solidFill>
                  <a:srgbClr val="000000"/>
                </a:solidFill>
                <a:latin typeface="Arial" panose="020B0604020202020204" pitchFamily="34" charset="0"/>
                <a:cs typeface="Arial" panose="020B0604020202020204" pitchFamily="34" charset="0"/>
              </a:rPr>
              <a:t>gratuite</a:t>
            </a:r>
            <a:endParaRPr lang="it-IT" sz="1800" b="1" dirty="0">
              <a:solidFill>
                <a:srgbClr val="000000"/>
              </a:solidFill>
              <a:latin typeface="+mj-lt"/>
            </a:endParaRPr>
          </a:p>
          <a:p>
            <a:pPr marL="0" indent="0">
              <a:lnSpc>
                <a:spcPct val="100000"/>
              </a:lnSpc>
              <a:buClr>
                <a:schemeClr val="tx1"/>
              </a:buClr>
              <a:buNone/>
            </a:pPr>
            <a:endParaRPr lang="it-IT" sz="1800" dirty="0">
              <a:solidFill>
                <a:srgbClr val="000000"/>
              </a:solidFill>
              <a:latin typeface="Arial" panose="020B0604020202020204" pitchFamily="34" charset="0"/>
              <a:cs typeface="Arial" panose="020B0604020202020204" pitchFamily="34" charset="0"/>
            </a:endParaRPr>
          </a:p>
          <a:p>
            <a:pPr marL="457189" indent="-457189">
              <a:lnSpc>
                <a:spcPct val="100000"/>
              </a:lnSpc>
              <a:buClr>
                <a:schemeClr val="tx1"/>
              </a:buClr>
              <a:buAutoNum type="arabicPeriod" startAt="2"/>
              <a:tabLst>
                <a:tab pos="474121" algn="l"/>
              </a:tabLst>
            </a:pPr>
            <a:r>
              <a:rPr lang="it-IT" sz="1800" dirty="0">
                <a:solidFill>
                  <a:srgbClr val="000000"/>
                </a:solidFill>
                <a:latin typeface="Arial" panose="020B0604020202020204" pitchFamily="34" charset="0"/>
                <a:cs typeface="Arial" panose="020B0604020202020204" pitchFamily="34" charset="0"/>
              </a:rPr>
              <a:t>Categoria </a:t>
            </a:r>
            <a:r>
              <a:rPr lang="it-IT" sz="1800" b="1" dirty="0">
                <a:solidFill>
                  <a:srgbClr val="000000"/>
                </a:solidFill>
                <a:latin typeface="Arial" panose="020B0604020202020204" pitchFamily="34" charset="0"/>
                <a:cs typeface="Arial" panose="020B0604020202020204" pitchFamily="34" charset="0"/>
              </a:rPr>
              <a:t>Miglior Promessa Export</a:t>
            </a:r>
          </a:p>
          <a:p>
            <a:pPr marL="0" indent="0">
              <a:lnSpc>
                <a:spcPct val="100000"/>
              </a:lnSpc>
              <a:buClr>
                <a:schemeClr val="tx1"/>
              </a:buClr>
              <a:buNone/>
              <a:tabLst>
                <a:tab pos="474121" algn="l"/>
              </a:tabLst>
            </a:pPr>
            <a:r>
              <a:rPr lang="it-IT" sz="1800" dirty="0" smtClean="0">
                <a:solidFill>
                  <a:srgbClr val="000000"/>
                </a:solidFill>
                <a:latin typeface="Arial" panose="020B0604020202020204" pitchFamily="34" charset="0"/>
                <a:cs typeface="Arial" panose="020B0604020202020204" pitchFamily="34" charset="0"/>
              </a:rPr>
              <a:t>Cerchiamo </a:t>
            </a:r>
            <a:r>
              <a:rPr lang="it-IT" sz="1800" dirty="0">
                <a:solidFill>
                  <a:srgbClr val="000000"/>
                </a:solidFill>
                <a:latin typeface="Arial" panose="020B0604020202020204" pitchFamily="34" charset="0"/>
                <a:cs typeface="Arial" panose="020B0604020202020204" pitchFamily="34" charset="0"/>
              </a:rPr>
              <a:t>il miglior progetto </a:t>
            </a:r>
            <a:r>
              <a:rPr lang="it-IT" sz="1800" dirty="0" smtClean="0">
                <a:solidFill>
                  <a:srgbClr val="000000"/>
                </a:solidFill>
                <a:latin typeface="Arial" panose="020B0604020202020204" pitchFamily="34" charset="0"/>
                <a:cs typeface="Arial" panose="020B0604020202020204" pitchFamily="34" charset="0"/>
              </a:rPr>
              <a:t>di export.</a:t>
            </a:r>
            <a:endParaRPr lang="it-IT" sz="1800" dirty="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endParaRPr lang="it-IT" sz="1800" b="1" dirty="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r>
              <a:rPr lang="it-IT" sz="1800" dirty="0">
                <a:solidFill>
                  <a:srgbClr val="000000"/>
                </a:solidFill>
                <a:latin typeface="Arial" panose="020B0604020202020204" pitchFamily="34" charset="0"/>
                <a:cs typeface="Arial" panose="020B0604020202020204" pitchFamily="34" charset="0"/>
              </a:rPr>
              <a:t>In palio, la </a:t>
            </a:r>
            <a:r>
              <a:rPr lang="it-IT" sz="1800" b="1" dirty="0">
                <a:solidFill>
                  <a:srgbClr val="000000"/>
                </a:solidFill>
                <a:latin typeface="Arial" panose="020B0604020202020204" pitchFamily="34" charset="0"/>
                <a:cs typeface="Arial" panose="020B0604020202020204" pitchFamily="34" charset="0"/>
              </a:rPr>
              <a:t>consulenza degli esperti di UPS </a:t>
            </a:r>
            <a:r>
              <a:rPr lang="it-IT" sz="1800" dirty="0">
                <a:solidFill>
                  <a:srgbClr val="000000"/>
                </a:solidFill>
                <a:latin typeface="Arial" panose="020B0604020202020204" pitchFamily="34" charset="0"/>
                <a:cs typeface="Arial" panose="020B0604020202020204" pitchFamily="34" charset="0"/>
              </a:rPr>
              <a:t>e una </a:t>
            </a:r>
            <a:r>
              <a:rPr lang="it-IT" sz="1800" b="1" dirty="0">
                <a:solidFill>
                  <a:srgbClr val="000000"/>
                </a:solidFill>
                <a:latin typeface="Arial" panose="020B0604020202020204" pitchFamily="34" charset="0"/>
                <a:cs typeface="Arial" panose="020B0604020202020204" pitchFamily="34" charset="0"/>
              </a:rPr>
              <a:t>missione commerciale all'estero</a:t>
            </a:r>
            <a:r>
              <a:rPr lang="it-IT" sz="1800" dirty="0">
                <a:solidFill>
                  <a:srgbClr val="000000"/>
                </a:solidFill>
                <a:latin typeface="Arial" panose="020B0604020202020204" pitchFamily="34" charset="0"/>
                <a:cs typeface="Arial" panose="020B0604020202020204" pitchFamily="34" charset="0"/>
              </a:rPr>
              <a:t>. </a:t>
            </a:r>
            <a:endParaRPr lang="it-IT" sz="1800" dirty="0" smtClean="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endParaRPr lang="it-IT" sz="1800" dirty="0" smtClean="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r>
              <a:rPr lang="it-IT" sz="1800" b="1" dirty="0" smtClean="0">
                <a:solidFill>
                  <a:srgbClr val="000000"/>
                </a:solidFill>
                <a:latin typeface="Arial" panose="020B0604020202020204" pitchFamily="34" charset="0"/>
                <a:cs typeface="Arial" panose="020B0604020202020204" pitchFamily="34" charset="0"/>
                <a:hlinkClick r:id="rId2"/>
              </a:rPr>
              <a:t>www.upstoday.com/it/export2succeed</a:t>
            </a:r>
            <a:endParaRPr lang="it-IT" sz="1800" b="1" dirty="0" smtClean="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endParaRPr lang="it-IT" sz="1800" b="1" dirty="0">
              <a:solidFill>
                <a:srgbClr val="000000"/>
              </a:solidFill>
              <a:latin typeface="Arial" panose="020B0604020202020204" pitchFamily="34" charset="0"/>
              <a:cs typeface="Arial" panose="020B0604020202020204" pitchFamily="34" charset="0"/>
            </a:endParaRPr>
          </a:p>
          <a:p>
            <a:pPr marL="0" indent="0">
              <a:lnSpc>
                <a:spcPct val="100000"/>
              </a:lnSpc>
              <a:buClr>
                <a:schemeClr val="tx1"/>
              </a:buClr>
              <a:buNone/>
              <a:tabLst>
                <a:tab pos="474121" algn="l"/>
              </a:tabLst>
            </a:pPr>
            <a:endParaRPr lang="it-IT" sz="1867" b="1" dirty="0">
              <a:solidFill>
                <a:srgbClr val="000000"/>
              </a:solidFill>
              <a:latin typeface="Arial" panose="020B0604020202020204" pitchFamily="34" charset="0"/>
              <a:cs typeface="Arial" panose="020B0604020202020204" pitchFamily="34" charset="0"/>
            </a:endParaRPr>
          </a:p>
        </p:txBody>
      </p:sp>
      <p:sp>
        <p:nvSpPr>
          <p:cNvPr id="3" name="Titolo 2"/>
          <p:cNvSpPr>
            <a:spLocks noGrp="1"/>
          </p:cNvSpPr>
          <p:nvPr>
            <p:ph type="title"/>
          </p:nvPr>
        </p:nvSpPr>
        <p:spPr>
          <a:xfrm>
            <a:off x="274320" y="356863"/>
            <a:ext cx="8561819" cy="656180"/>
          </a:xfrm>
        </p:spPr>
        <p:txBody>
          <a:bodyPr>
            <a:normAutofit/>
          </a:bodyPr>
          <a:lstStyle/>
          <a:p>
            <a:r>
              <a:rPr lang="it-IT" dirty="0" smtClean="0"/>
              <a:t>Export2Succeed - </a:t>
            </a:r>
            <a:r>
              <a:rPr lang="it-IT" dirty="0"/>
              <a:t>Il Premio </a:t>
            </a:r>
          </a:p>
        </p:txBody>
      </p:sp>
      <p:sp>
        <p:nvSpPr>
          <p:cNvPr id="5" name="Segnaposto numero diapositiva 4"/>
          <p:cNvSpPr>
            <a:spLocks noGrp="1"/>
          </p:cNvSpPr>
          <p:nvPr>
            <p:ph type="sldNum" sz="quarter" idx="4"/>
          </p:nvPr>
        </p:nvSpPr>
        <p:spPr/>
        <p:txBody>
          <a:bodyPr/>
          <a:lstStyle/>
          <a:p>
            <a:fld id="{0A8B43A7-666A-9F40-B039-53E3BCE5B7A4}" type="slidenum">
              <a:rPr lang="en-US" smtClean="0"/>
              <a:pPr/>
              <a:t>22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752600"/>
            <a:ext cx="2857500" cy="2857500"/>
          </a:xfrm>
          <a:prstGeom prst="rect">
            <a:avLst/>
          </a:prstGeom>
        </p:spPr>
      </p:pic>
    </p:spTree>
    <p:extLst>
      <p:ext uri="{BB962C8B-B14F-4D97-AF65-F5344CB8AC3E}">
        <p14:creationId xmlns:p14="http://schemas.microsoft.com/office/powerpoint/2010/main" val="120823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609600"/>
            <a:ext cx="2743200" cy="609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3200" dirty="0" smtClean="0">
                <a:latin typeface="+mj-lt"/>
              </a:rPr>
              <a:t>Grazie</a:t>
            </a:r>
            <a:endParaRPr lang="en-US" sz="3200" dirty="0">
              <a:latin typeface="+mj-lt"/>
            </a:endParaRPr>
          </a:p>
        </p:txBody>
      </p:sp>
      <p:pic>
        <p:nvPicPr>
          <p:cNvPr id="8" name="Picture Placeholder 7"/>
          <p:cNvPicPr>
            <a:picLocks noGrp="1" noChangeAspect="1"/>
          </p:cNvPicPr>
          <p:nvPr>
            <p:ph type="pic" sz="quarter" idx="11"/>
          </p:nvPr>
        </p:nvPicPr>
        <p:blipFill rotWithShape="1">
          <a:blip r:embed="rId3"/>
          <a:srcRect l="147" r="-147" b="12236"/>
          <a:stretch/>
        </p:blipFill>
        <p:spPr>
          <a:xfrm>
            <a:off x="-8965" y="1981200"/>
            <a:ext cx="9144000" cy="5334000"/>
          </a:xfrm>
          <a:prstGeom prst="rect">
            <a:avLst/>
          </a:prstGeom>
        </p:spPr>
      </p:pic>
    </p:spTree>
    <p:extLst>
      <p:ext uri="{BB962C8B-B14F-4D97-AF65-F5344CB8AC3E}">
        <p14:creationId xmlns:p14="http://schemas.microsoft.com/office/powerpoint/2010/main" val="117572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3</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Il perché della ricerca</a:t>
            </a:r>
            <a:endParaRPr lang="it-IT" dirty="0"/>
          </a:p>
        </p:txBody>
      </p:sp>
      <p:sp>
        <p:nvSpPr>
          <p:cNvPr id="5" name="Segnaposto testo 4"/>
          <p:cNvSpPr>
            <a:spLocks noGrp="1"/>
          </p:cNvSpPr>
          <p:nvPr>
            <p:ph type="body" sz="quarter" idx="10"/>
          </p:nvPr>
        </p:nvSpPr>
        <p:spPr>
          <a:xfrm>
            <a:off x="151876" y="1981200"/>
            <a:ext cx="5364479" cy="2794607"/>
          </a:xfrm>
        </p:spPr>
        <p:txBody>
          <a:bodyPr/>
          <a:lstStyle/>
          <a:p>
            <a:r>
              <a:rPr lang="it-IT" sz="1600" dirty="0" smtClean="0">
                <a:solidFill>
                  <a:srgbClr val="000000"/>
                </a:solidFill>
              </a:rPr>
              <a:t>Nei 28 Paesi dell’UE, </a:t>
            </a:r>
            <a:r>
              <a:rPr lang="it-IT" sz="1600" b="1" dirty="0" smtClean="0">
                <a:solidFill>
                  <a:srgbClr val="000000"/>
                </a:solidFill>
              </a:rPr>
              <a:t>99</a:t>
            </a:r>
            <a:r>
              <a:rPr lang="it-IT" sz="1600" dirty="0" smtClean="0">
                <a:solidFill>
                  <a:srgbClr val="000000"/>
                </a:solidFill>
              </a:rPr>
              <a:t> aziende europee </a:t>
            </a:r>
            <a:r>
              <a:rPr lang="it-IT" sz="1600" b="1" dirty="0" smtClean="0">
                <a:solidFill>
                  <a:srgbClr val="000000"/>
                </a:solidFill>
              </a:rPr>
              <a:t>su 100 </a:t>
            </a:r>
            <a:r>
              <a:rPr lang="it-IT" sz="1600" dirty="0" smtClean="0">
                <a:solidFill>
                  <a:srgbClr val="000000"/>
                </a:solidFill>
              </a:rPr>
              <a:t>sono “piccole e medie imprese”</a:t>
            </a:r>
          </a:p>
          <a:p>
            <a:r>
              <a:rPr lang="it-IT" sz="1600" b="1" dirty="0" smtClean="0">
                <a:solidFill>
                  <a:srgbClr val="000000"/>
                </a:solidFill>
              </a:rPr>
              <a:t>21,6 milioni di PMI </a:t>
            </a:r>
            <a:r>
              <a:rPr lang="it-IT" sz="1600" dirty="0" smtClean="0">
                <a:solidFill>
                  <a:srgbClr val="000000"/>
                </a:solidFill>
              </a:rPr>
              <a:t>sono attive nel settore non finanziario, offrono lavoro a </a:t>
            </a:r>
            <a:r>
              <a:rPr lang="it-IT" sz="1600" b="1" dirty="0" smtClean="0">
                <a:solidFill>
                  <a:srgbClr val="000000"/>
                </a:solidFill>
              </a:rPr>
              <a:t>88,8 milioni di persone</a:t>
            </a:r>
            <a:r>
              <a:rPr lang="it-IT" sz="1600" dirty="0" smtClean="0">
                <a:solidFill>
                  <a:srgbClr val="000000"/>
                </a:solidFill>
              </a:rPr>
              <a:t>, i </a:t>
            </a:r>
            <a:r>
              <a:rPr lang="it-IT" sz="1600" b="1" dirty="0" smtClean="0">
                <a:solidFill>
                  <a:srgbClr val="000000"/>
                </a:solidFill>
              </a:rPr>
              <a:t>2/3 degli occupati europei</a:t>
            </a:r>
          </a:p>
          <a:p>
            <a:r>
              <a:rPr lang="it-IT" sz="1600" dirty="0" smtClean="0">
                <a:solidFill>
                  <a:srgbClr val="000000"/>
                </a:solidFill>
              </a:rPr>
              <a:t>Dal 2008 il principale contributo alla crescita dell’UE deriva dalla </a:t>
            </a:r>
            <a:r>
              <a:rPr lang="it-IT" sz="1600" b="1" dirty="0" smtClean="0">
                <a:solidFill>
                  <a:srgbClr val="000000"/>
                </a:solidFill>
              </a:rPr>
              <a:t>domanda estera</a:t>
            </a:r>
          </a:p>
          <a:p>
            <a:r>
              <a:rPr lang="it-IT" sz="1600" dirty="0" smtClean="0">
                <a:solidFill>
                  <a:srgbClr val="000000"/>
                </a:solidFill>
              </a:rPr>
              <a:t>Ma la maggior parte delle PMI </a:t>
            </a:r>
            <a:r>
              <a:rPr lang="it-IT" sz="1600" b="1" dirty="0" smtClean="0">
                <a:solidFill>
                  <a:srgbClr val="000000"/>
                </a:solidFill>
              </a:rPr>
              <a:t>non esporta</a:t>
            </a:r>
          </a:p>
        </p:txBody>
      </p:sp>
      <p:pic>
        <p:nvPicPr>
          <p:cNvPr id="4" name="Picture 2"/>
          <p:cNvPicPr>
            <a:picLocks noChangeAspect="1" noChangeArrowheads="1"/>
          </p:cNvPicPr>
          <p:nvPr/>
        </p:nvPicPr>
        <p:blipFill>
          <a:blip r:embed="rId3"/>
          <a:srcRect/>
          <a:stretch>
            <a:fillRect/>
          </a:stretch>
        </p:blipFill>
        <p:spPr bwMode="auto">
          <a:xfrm>
            <a:off x="5718061" y="359818"/>
            <a:ext cx="3425939" cy="1856346"/>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956186" y="2216164"/>
            <a:ext cx="2959214" cy="330801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4</a:t>
            </a:fld>
            <a:endParaRPr lang="en-US" dirty="0"/>
          </a:p>
        </p:txBody>
      </p:sp>
      <p:sp>
        <p:nvSpPr>
          <p:cNvPr id="3" name="Titolo 2"/>
          <p:cNvSpPr>
            <a:spLocks noGrp="1"/>
          </p:cNvSpPr>
          <p:nvPr>
            <p:ph type="title"/>
          </p:nvPr>
        </p:nvSpPr>
        <p:spPr>
          <a:xfrm>
            <a:off x="274320" y="237592"/>
            <a:ext cx="8561819" cy="636068"/>
          </a:xfrm>
        </p:spPr>
        <p:txBody>
          <a:bodyPr/>
          <a:lstStyle/>
          <a:p>
            <a:r>
              <a:rPr lang="it-IT" dirty="0" smtClean="0"/>
              <a:t>Due parole sulla metodologia</a:t>
            </a:r>
            <a:endParaRPr lang="it-IT" dirty="0"/>
          </a:p>
        </p:txBody>
      </p:sp>
      <p:sp>
        <p:nvSpPr>
          <p:cNvPr id="5" name="Segnaposto testo 4"/>
          <p:cNvSpPr>
            <a:spLocks noGrp="1"/>
          </p:cNvSpPr>
          <p:nvPr>
            <p:ph type="body" sz="quarter" idx="10"/>
          </p:nvPr>
        </p:nvSpPr>
        <p:spPr>
          <a:xfrm>
            <a:off x="152399" y="1981200"/>
            <a:ext cx="4724401" cy="2897199"/>
          </a:xfrm>
        </p:spPr>
        <p:txBody>
          <a:bodyPr/>
          <a:lstStyle/>
          <a:p>
            <a:r>
              <a:rPr lang="it-IT" sz="1600" b="1" dirty="0" smtClean="0"/>
              <a:t>10.717</a:t>
            </a:r>
            <a:r>
              <a:rPr lang="it-IT" sz="1600" dirty="0" smtClean="0"/>
              <a:t> fra titolari, dirigenti, figure commerciali e amministratori delle PMI </a:t>
            </a:r>
          </a:p>
          <a:p>
            <a:r>
              <a:rPr lang="it-IT" sz="1600" b="1" dirty="0" smtClean="0"/>
              <a:t>7 Paesi europei </a:t>
            </a:r>
            <a:r>
              <a:rPr lang="it-IT" sz="1600" dirty="0" smtClean="0"/>
              <a:t>- Belgio, Francia, Germania, Italia, Paesi Bassi, Polonia e Regno Unito </a:t>
            </a:r>
          </a:p>
          <a:p>
            <a:r>
              <a:rPr lang="it-IT" sz="1600" b="1" dirty="0" smtClean="0"/>
              <a:t>4 settori</a:t>
            </a:r>
            <a:r>
              <a:rPr lang="it-IT" sz="1600" dirty="0" smtClean="0"/>
              <a:t>: </a:t>
            </a:r>
            <a:r>
              <a:rPr lang="en-US" sz="1600" dirty="0" err="1" smtClean="0"/>
              <a:t>industriale</a:t>
            </a:r>
            <a:r>
              <a:rPr lang="en-US" sz="1600" dirty="0" smtClean="0"/>
              <a:t> e automotive, retail, high-tech e healthcare</a:t>
            </a:r>
          </a:p>
          <a:p>
            <a:endParaRPr lang="it-IT" sz="1600" dirty="0" smtClean="0"/>
          </a:p>
          <a:p>
            <a:endParaRPr lang="it-IT" sz="1600" dirty="0"/>
          </a:p>
        </p:txBody>
      </p:sp>
      <p:pic>
        <p:nvPicPr>
          <p:cNvPr id="2050" name="Picture 2"/>
          <p:cNvPicPr>
            <a:picLocks noChangeAspect="1" noChangeArrowheads="1"/>
          </p:cNvPicPr>
          <p:nvPr/>
        </p:nvPicPr>
        <p:blipFill>
          <a:blip r:embed="rId3"/>
          <a:srcRect/>
          <a:stretch>
            <a:fillRect/>
          </a:stretch>
        </p:blipFill>
        <p:spPr bwMode="auto">
          <a:xfrm>
            <a:off x="5486400" y="357772"/>
            <a:ext cx="3502139" cy="59742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5</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Principali tendenze</a:t>
            </a:r>
            <a:endParaRPr lang="it-IT" dirty="0"/>
          </a:p>
        </p:txBody>
      </p:sp>
      <p:sp>
        <p:nvSpPr>
          <p:cNvPr id="5" name="Segnaposto testo 4"/>
          <p:cNvSpPr>
            <a:spLocks noGrp="1"/>
          </p:cNvSpPr>
          <p:nvPr>
            <p:ph type="body" sz="quarter" idx="10"/>
          </p:nvPr>
        </p:nvSpPr>
        <p:spPr>
          <a:xfrm>
            <a:off x="274321" y="1287991"/>
            <a:ext cx="5364479" cy="5117294"/>
          </a:xfrm>
        </p:spPr>
        <p:txBody>
          <a:bodyPr/>
          <a:lstStyle/>
          <a:p>
            <a:r>
              <a:rPr lang="it-IT" sz="1400" dirty="0" smtClean="0"/>
              <a:t>Le </a:t>
            </a:r>
            <a:r>
              <a:rPr lang="it-IT" sz="1400" b="1" dirty="0" smtClean="0"/>
              <a:t>medie imprese </a:t>
            </a:r>
            <a:r>
              <a:rPr lang="it-IT" sz="1400" dirty="0" smtClean="0"/>
              <a:t>sono le PMI più inclini all’esportazione.</a:t>
            </a:r>
          </a:p>
          <a:p>
            <a:r>
              <a:rPr lang="it-IT" sz="1400" dirty="0" smtClean="0"/>
              <a:t>Gli </a:t>
            </a:r>
            <a:r>
              <a:rPr lang="it-IT" sz="1400" b="1" dirty="0" smtClean="0"/>
              <a:t>Stati Unit</a:t>
            </a:r>
            <a:r>
              <a:rPr lang="it-IT" sz="1400" dirty="0" smtClean="0"/>
              <a:t>i sono il mercato di esportazione più importante al di fuori dell’Europa.</a:t>
            </a:r>
          </a:p>
          <a:p>
            <a:r>
              <a:rPr lang="it-IT" sz="1400" dirty="0" smtClean="0"/>
              <a:t>L’esportazione è spesso associata a </a:t>
            </a:r>
            <a:r>
              <a:rPr lang="it-IT" sz="1400" b="1" dirty="0" smtClean="0"/>
              <a:t>un fatturato più elevato.</a:t>
            </a:r>
          </a:p>
          <a:p>
            <a:r>
              <a:rPr lang="it-IT" sz="1400" dirty="0" smtClean="0"/>
              <a:t>Le vendite </a:t>
            </a:r>
            <a:r>
              <a:rPr lang="it-IT" sz="1400" b="1" dirty="0" smtClean="0"/>
              <a:t>business-to-business </a:t>
            </a:r>
            <a:r>
              <a:rPr lang="it-IT" sz="1400" dirty="0" smtClean="0"/>
              <a:t>dominano il panorama dell’esportazione delle PMI.</a:t>
            </a:r>
          </a:p>
          <a:p>
            <a:r>
              <a:rPr lang="it-IT" sz="1400" b="1" dirty="0" smtClean="0"/>
              <a:t>L’e-commerce</a:t>
            </a:r>
            <a:r>
              <a:rPr lang="it-IT" sz="1400" dirty="0" smtClean="0"/>
              <a:t> sta crescendo e diventerà uno dei principali elementi di sviluppo delle esportazioni delle PMI.</a:t>
            </a:r>
          </a:p>
          <a:p>
            <a:r>
              <a:rPr lang="it-IT" sz="1400" dirty="0" smtClean="0"/>
              <a:t>Le richieste dei </a:t>
            </a:r>
            <a:r>
              <a:rPr lang="it-IT" sz="1400" b="1" dirty="0" smtClean="0"/>
              <a:t>clienti</a:t>
            </a:r>
            <a:r>
              <a:rPr lang="it-IT" sz="1400" dirty="0" smtClean="0"/>
              <a:t> stanno spingendo le PMI europee a avviare attività di esportazione.</a:t>
            </a:r>
          </a:p>
          <a:p>
            <a:r>
              <a:rPr lang="it-IT" sz="1400" b="1" dirty="0" smtClean="0"/>
              <a:t>L’ostacolo</a:t>
            </a:r>
            <a:r>
              <a:rPr lang="it-IT" sz="1400" dirty="0" smtClean="0"/>
              <a:t> principale per queste aziende è legato alla </a:t>
            </a:r>
            <a:r>
              <a:rPr lang="it-IT" sz="1400" b="1" dirty="0" smtClean="0"/>
              <a:t>sicurezza fisica delle spedizioni</a:t>
            </a:r>
            <a:r>
              <a:rPr lang="it-IT" sz="1400" dirty="0" smtClean="0"/>
              <a:t>.</a:t>
            </a:r>
          </a:p>
          <a:p>
            <a:r>
              <a:rPr lang="it-IT" sz="1400" b="1" dirty="0" smtClean="0"/>
              <a:t>L’innovazione</a:t>
            </a:r>
            <a:r>
              <a:rPr lang="it-IT" sz="1400" dirty="0" smtClean="0"/>
              <a:t> è la principale priorità di business per le PMI esportatrici.</a:t>
            </a:r>
          </a:p>
          <a:p>
            <a:endParaRPr lang="it-IT" sz="1600" dirty="0"/>
          </a:p>
        </p:txBody>
      </p:sp>
      <p:pic>
        <p:nvPicPr>
          <p:cNvPr id="1026" name="Picture 2"/>
          <p:cNvPicPr>
            <a:picLocks noChangeAspect="1" noChangeArrowheads="1"/>
          </p:cNvPicPr>
          <p:nvPr/>
        </p:nvPicPr>
        <p:blipFill>
          <a:blip r:embed="rId3"/>
          <a:srcRect/>
          <a:stretch>
            <a:fillRect/>
          </a:stretch>
        </p:blipFill>
        <p:spPr bwMode="auto">
          <a:xfrm>
            <a:off x="5505277" y="1070497"/>
            <a:ext cx="3643205" cy="509694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6</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Chi sono i campioni dell’export europeo?</a:t>
            </a:r>
            <a:endParaRPr lang="it-IT" dirty="0"/>
          </a:p>
        </p:txBody>
      </p:sp>
      <p:pic>
        <p:nvPicPr>
          <p:cNvPr id="2050" name="Picture 2"/>
          <p:cNvPicPr>
            <a:picLocks noChangeAspect="1" noChangeArrowheads="1"/>
          </p:cNvPicPr>
          <p:nvPr/>
        </p:nvPicPr>
        <p:blipFill>
          <a:blip r:embed="rId3"/>
          <a:srcRect/>
          <a:stretch>
            <a:fillRect/>
          </a:stretch>
        </p:blipFill>
        <p:spPr bwMode="auto">
          <a:xfrm>
            <a:off x="4521799" y="857271"/>
            <a:ext cx="4343400" cy="5504309"/>
          </a:xfrm>
          <a:prstGeom prst="rect">
            <a:avLst/>
          </a:prstGeom>
          <a:noFill/>
          <a:ln w="9525">
            <a:noFill/>
            <a:miter lim="800000"/>
            <a:headEnd/>
            <a:tailEnd/>
          </a:ln>
        </p:spPr>
      </p:pic>
      <p:sp>
        <p:nvSpPr>
          <p:cNvPr id="9" name="Segnaposto testo 4"/>
          <p:cNvSpPr>
            <a:spLocks noGrp="1"/>
          </p:cNvSpPr>
          <p:nvPr>
            <p:ph type="body" sz="quarter" idx="10"/>
          </p:nvPr>
        </p:nvSpPr>
        <p:spPr>
          <a:xfrm>
            <a:off x="274321" y="1752600"/>
            <a:ext cx="4221480" cy="3258324"/>
          </a:xfrm>
        </p:spPr>
        <p:txBody>
          <a:bodyPr/>
          <a:lstStyle/>
          <a:p>
            <a:r>
              <a:rPr lang="it-IT" sz="1400" dirty="0" smtClean="0"/>
              <a:t>La </a:t>
            </a:r>
            <a:r>
              <a:rPr lang="it-IT" sz="1400" b="1" dirty="0" smtClean="0"/>
              <a:t>Germania</a:t>
            </a:r>
            <a:r>
              <a:rPr lang="it-IT" sz="1400" dirty="0" smtClean="0"/>
              <a:t> è leader dell’economia di esportazione delle PMI in Europa</a:t>
            </a:r>
          </a:p>
          <a:p>
            <a:r>
              <a:rPr lang="it-IT" sz="1400" dirty="0" smtClean="0"/>
              <a:t>Le </a:t>
            </a:r>
            <a:r>
              <a:rPr lang="it-IT" sz="1400" b="1" dirty="0" smtClean="0"/>
              <a:t>aziende più grandi, </a:t>
            </a:r>
            <a:r>
              <a:rPr lang="it-IT" sz="1400" dirty="0" smtClean="0"/>
              <a:t>in percentuale, </a:t>
            </a:r>
            <a:r>
              <a:rPr lang="it-IT" sz="1400" b="1" dirty="0" smtClean="0"/>
              <a:t>esportano di più</a:t>
            </a:r>
            <a:r>
              <a:rPr lang="it-IT" sz="1400" dirty="0" smtClean="0"/>
              <a:t>: </a:t>
            </a:r>
          </a:p>
          <a:p>
            <a:r>
              <a:rPr lang="it-IT" sz="1400" dirty="0" smtClean="0"/>
              <a:t>Le aziende del </a:t>
            </a:r>
            <a:r>
              <a:rPr lang="it-IT" sz="1400" b="1" dirty="0" smtClean="0"/>
              <a:t>settore high-tech </a:t>
            </a:r>
            <a:r>
              <a:rPr lang="it-IT" sz="1400" dirty="0" smtClean="0"/>
              <a:t>esportano di più di quelle del settore healthcare e IM&amp;A. </a:t>
            </a:r>
          </a:p>
          <a:p>
            <a:r>
              <a:rPr lang="it-IT" sz="1400" dirty="0" smtClean="0"/>
              <a:t>Il settore </a:t>
            </a:r>
            <a:r>
              <a:rPr lang="it-IT" sz="1400" b="1" dirty="0" smtClean="0"/>
              <a:t>retail</a:t>
            </a:r>
            <a:r>
              <a:rPr lang="it-IT" sz="1400" dirty="0" smtClean="0"/>
              <a:t> è meno incline all’esportazione.</a:t>
            </a:r>
          </a:p>
          <a:p>
            <a:r>
              <a:rPr lang="it-IT" sz="1400" b="1" dirty="0" smtClean="0"/>
              <a:t>La bassa percentuale delle PMI esportatrici italiane (8%) evidenzia quanto potenziale ci sia per le nostre aziende in questo campo.</a:t>
            </a:r>
          </a:p>
          <a:p>
            <a:endParaRPr lang="it-IT"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7</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I mercati delle PMI: tanto USA poca Cina</a:t>
            </a:r>
            <a:endParaRPr lang="it-IT" dirty="0"/>
          </a:p>
        </p:txBody>
      </p:sp>
      <p:sp>
        <p:nvSpPr>
          <p:cNvPr id="9" name="Segnaposto testo 4"/>
          <p:cNvSpPr>
            <a:spLocks noGrp="1"/>
          </p:cNvSpPr>
          <p:nvPr>
            <p:ph type="body" sz="quarter" idx="10"/>
          </p:nvPr>
        </p:nvSpPr>
        <p:spPr>
          <a:xfrm>
            <a:off x="457200" y="1600200"/>
            <a:ext cx="4856180" cy="4255520"/>
          </a:xfrm>
        </p:spPr>
        <p:txBody>
          <a:bodyPr/>
          <a:lstStyle/>
          <a:p>
            <a:r>
              <a:rPr lang="it-IT" sz="1400" dirty="0" smtClean="0">
                <a:solidFill>
                  <a:srgbClr val="000000"/>
                </a:solidFill>
              </a:rPr>
              <a:t>Gli </a:t>
            </a:r>
            <a:r>
              <a:rPr lang="it-IT" sz="1400" b="1" dirty="0" smtClean="0">
                <a:solidFill>
                  <a:srgbClr val="000000"/>
                </a:solidFill>
              </a:rPr>
              <a:t>Stati Uniti </a:t>
            </a:r>
            <a:r>
              <a:rPr lang="it-IT" sz="1400" dirty="0" smtClean="0">
                <a:solidFill>
                  <a:srgbClr val="000000"/>
                </a:solidFill>
              </a:rPr>
              <a:t>continuano a essere il principale mercato extra europeo </a:t>
            </a:r>
          </a:p>
          <a:p>
            <a:r>
              <a:rPr lang="it-IT" sz="1400" dirty="0" smtClean="0">
                <a:solidFill>
                  <a:srgbClr val="000000"/>
                </a:solidFill>
              </a:rPr>
              <a:t>Il Regno Unito vanta la proporzione più elevata di PMI che esportano verso gli Stati Uniti seguito da Italia e Olanda. </a:t>
            </a:r>
          </a:p>
          <a:p>
            <a:r>
              <a:rPr lang="it-IT" sz="1400" dirty="0" smtClean="0">
                <a:solidFill>
                  <a:srgbClr val="000000"/>
                </a:solidFill>
              </a:rPr>
              <a:t>Le PMI di Germania e Polonia sono più inclini all’esportazione verso i Paesi europei extra-UE</a:t>
            </a:r>
          </a:p>
          <a:p>
            <a:r>
              <a:rPr lang="it-IT" sz="1400" dirty="0" smtClean="0">
                <a:solidFill>
                  <a:srgbClr val="000000"/>
                </a:solidFill>
              </a:rPr>
              <a:t>L’</a:t>
            </a:r>
            <a:r>
              <a:rPr lang="it-IT" sz="1400" b="1" dirty="0" smtClean="0">
                <a:solidFill>
                  <a:srgbClr val="000000"/>
                </a:solidFill>
              </a:rPr>
              <a:t>Asia</a:t>
            </a:r>
            <a:r>
              <a:rPr lang="it-IT" sz="1400" dirty="0" smtClean="0">
                <a:solidFill>
                  <a:srgbClr val="000000"/>
                </a:solidFill>
              </a:rPr>
              <a:t>, con l’esclusione della Cina, è un mercato importante, sopratttutto per  Regno Unito, Belgio, Francia e Paesi Bassi</a:t>
            </a:r>
          </a:p>
          <a:p>
            <a:r>
              <a:rPr lang="it-IT" sz="1400" dirty="0" smtClean="0">
                <a:solidFill>
                  <a:srgbClr val="000000"/>
                </a:solidFill>
              </a:rPr>
              <a:t>La </a:t>
            </a:r>
            <a:r>
              <a:rPr lang="it-IT" sz="1400" b="1" dirty="0" smtClean="0">
                <a:solidFill>
                  <a:srgbClr val="000000"/>
                </a:solidFill>
              </a:rPr>
              <a:t>Cina</a:t>
            </a:r>
            <a:r>
              <a:rPr lang="it-IT" sz="1400" dirty="0" smtClean="0">
                <a:solidFill>
                  <a:srgbClr val="000000"/>
                </a:solidFill>
              </a:rPr>
              <a:t> è un mercato di esportazione relativamente poco significativo per le PMI </a:t>
            </a:r>
            <a:endParaRPr lang="it-IT" sz="1400" dirty="0">
              <a:solidFill>
                <a:srgbClr val="000000"/>
              </a:solidFill>
            </a:endParaRPr>
          </a:p>
          <a:p>
            <a:r>
              <a:rPr lang="it-IT" sz="1400" dirty="0" smtClean="0">
                <a:solidFill>
                  <a:srgbClr val="000000"/>
                </a:solidFill>
              </a:rPr>
              <a:t>Ad eccezione di Francia e Belgio, l’</a:t>
            </a:r>
            <a:r>
              <a:rPr lang="it-IT" sz="1400" b="1" dirty="0" smtClean="0">
                <a:solidFill>
                  <a:srgbClr val="000000"/>
                </a:solidFill>
              </a:rPr>
              <a:t>Africa</a:t>
            </a:r>
            <a:r>
              <a:rPr lang="it-IT" sz="1400" dirty="0" smtClean="0">
                <a:solidFill>
                  <a:srgbClr val="000000"/>
                </a:solidFill>
              </a:rPr>
              <a:t> ha un’importanza limitata</a:t>
            </a:r>
            <a:endParaRPr lang="it-IT" sz="1600" dirty="0">
              <a:solidFill>
                <a:srgbClr val="000000"/>
              </a:solidFill>
            </a:endParaRPr>
          </a:p>
        </p:txBody>
      </p:sp>
      <p:pic>
        <p:nvPicPr>
          <p:cNvPr id="1026" name="Picture 2"/>
          <p:cNvPicPr>
            <a:picLocks noChangeAspect="1" noChangeArrowheads="1"/>
          </p:cNvPicPr>
          <p:nvPr/>
        </p:nvPicPr>
        <p:blipFill>
          <a:blip r:embed="rId3"/>
          <a:srcRect/>
          <a:stretch>
            <a:fillRect/>
          </a:stretch>
        </p:blipFill>
        <p:spPr bwMode="auto">
          <a:xfrm>
            <a:off x="5770580" y="694164"/>
            <a:ext cx="3221020" cy="570413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8</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Perché le PMI esportano?</a:t>
            </a:r>
            <a:endParaRPr lang="it-IT" dirty="0"/>
          </a:p>
        </p:txBody>
      </p:sp>
      <p:sp>
        <p:nvSpPr>
          <p:cNvPr id="9" name="Segnaposto testo 4"/>
          <p:cNvSpPr>
            <a:spLocks noGrp="1"/>
          </p:cNvSpPr>
          <p:nvPr>
            <p:ph type="body" sz="quarter" idx="10"/>
          </p:nvPr>
        </p:nvSpPr>
        <p:spPr>
          <a:xfrm>
            <a:off x="0" y="990600"/>
            <a:ext cx="8382000" cy="779697"/>
          </a:xfrm>
        </p:spPr>
        <p:txBody>
          <a:bodyPr/>
          <a:lstStyle/>
          <a:p>
            <a:endParaRPr lang="it-IT" sz="1400" dirty="0" smtClean="0">
              <a:solidFill>
                <a:schemeClr val="tx1"/>
              </a:solidFill>
            </a:endParaRPr>
          </a:p>
          <a:p>
            <a:endParaRPr lang="it-IT" sz="1600" dirty="0"/>
          </a:p>
        </p:txBody>
      </p:sp>
      <p:pic>
        <p:nvPicPr>
          <p:cNvPr id="2051" name="Picture 3"/>
          <p:cNvPicPr>
            <a:picLocks noChangeAspect="1" noChangeArrowheads="1"/>
          </p:cNvPicPr>
          <p:nvPr/>
        </p:nvPicPr>
        <p:blipFill>
          <a:blip r:embed="rId3"/>
          <a:srcRect/>
          <a:stretch>
            <a:fillRect/>
          </a:stretch>
        </p:blipFill>
        <p:spPr bwMode="auto">
          <a:xfrm>
            <a:off x="4461910" y="1447800"/>
            <a:ext cx="4538912" cy="4200374"/>
          </a:xfrm>
          <a:prstGeom prst="rect">
            <a:avLst/>
          </a:prstGeom>
          <a:noFill/>
          <a:ln w="9525">
            <a:noFill/>
            <a:miter lim="800000"/>
            <a:headEnd/>
            <a:tailEnd/>
          </a:ln>
        </p:spPr>
      </p:pic>
      <p:sp>
        <p:nvSpPr>
          <p:cNvPr id="8" name="Segnaposto testo 4"/>
          <p:cNvSpPr>
            <a:spLocks noGrp="1"/>
          </p:cNvSpPr>
          <p:nvPr>
            <p:ph type="body" sz="quarter" idx="10"/>
          </p:nvPr>
        </p:nvSpPr>
        <p:spPr>
          <a:xfrm>
            <a:off x="457201" y="2272104"/>
            <a:ext cx="4191000" cy="1510153"/>
          </a:xfrm>
        </p:spPr>
        <p:txBody>
          <a:bodyPr/>
          <a:lstStyle/>
          <a:p>
            <a:r>
              <a:rPr lang="it-IT" sz="1600" dirty="0" smtClean="0">
                <a:solidFill>
                  <a:srgbClr val="000000"/>
                </a:solidFill>
              </a:rPr>
              <a:t>Andare all’estero è diventato meno costoso</a:t>
            </a:r>
          </a:p>
          <a:p>
            <a:r>
              <a:rPr lang="it-IT" sz="1600" dirty="0" smtClean="0">
                <a:solidFill>
                  <a:srgbClr val="000000"/>
                </a:solidFill>
              </a:rPr>
              <a:t>Lo chiedono i clienti</a:t>
            </a:r>
          </a:p>
          <a:p>
            <a:r>
              <a:rPr lang="it-IT" sz="1600" dirty="0" smtClean="0">
                <a:solidFill>
                  <a:srgbClr val="000000"/>
                </a:solidFill>
              </a:rPr>
              <a:t>Il fatturato migliora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A8B43A7-666A-9F40-B039-53E3BCE5B7A4}" type="slidenum">
              <a:rPr lang="en-US" smtClean="0"/>
              <a:pPr/>
              <a:t>9</a:t>
            </a:fld>
            <a:endParaRPr lang="en-US" dirty="0"/>
          </a:p>
        </p:txBody>
      </p:sp>
      <p:sp>
        <p:nvSpPr>
          <p:cNvPr id="3" name="Titolo 2"/>
          <p:cNvSpPr>
            <a:spLocks noGrp="1"/>
          </p:cNvSpPr>
          <p:nvPr>
            <p:ph type="title"/>
          </p:nvPr>
        </p:nvSpPr>
        <p:spPr>
          <a:xfrm>
            <a:off x="274320" y="237592"/>
            <a:ext cx="8561819" cy="590992"/>
          </a:xfrm>
        </p:spPr>
        <p:txBody>
          <a:bodyPr/>
          <a:lstStyle/>
          <a:p>
            <a:r>
              <a:rPr lang="it-IT" dirty="0" smtClean="0"/>
              <a:t>L’export tinge il futuro delle PMI in rosa</a:t>
            </a:r>
            <a:endParaRPr lang="it-IT" dirty="0"/>
          </a:p>
        </p:txBody>
      </p:sp>
      <p:sp>
        <p:nvSpPr>
          <p:cNvPr id="8" name="Segnaposto testo 4"/>
          <p:cNvSpPr>
            <a:spLocks noGrp="1"/>
          </p:cNvSpPr>
          <p:nvPr>
            <p:ph type="body" sz="quarter" idx="10"/>
          </p:nvPr>
        </p:nvSpPr>
        <p:spPr>
          <a:xfrm>
            <a:off x="685800" y="1752600"/>
            <a:ext cx="4267200" cy="3775388"/>
          </a:xfrm>
        </p:spPr>
        <p:txBody>
          <a:bodyPr/>
          <a:lstStyle/>
          <a:p>
            <a:r>
              <a:rPr lang="it-IT" sz="1400" b="1" dirty="0" smtClean="0">
                <a:solidFill>
                  <a:srgbClr val="000000"/>
                </a:solidFill>
              </a:rPr>
              <a:t>L’EXPORT AUMENTER</a:t>
            </a:r>
            <a:r>
              <a:rPr lang="it-IT" sz="1400" b="1" dirty="0" smtClean="0">
                <a:solidFill>
                  <a:srgbClr val="000000"/>
                </a:solidFill>
                <a:latin typeface="Arial Narrow" panose="020B0606020202030204" pitchFamily="34" charset="0"/>
              </a:rPr>
              <a:t>À</a:t>
            </a:r>
          </a:p>
          <a:p>
            <a:r>
              <a:rPr lang="it-IT" sz="1400" dirty="0" smtClean="0">
                <a:solidFill>
                  <a:srgbClr val="000000"/>
                </a:solidFill>
                <a:latin typeface="Arial Narrow" panose="020B0606020202030204" pitchFamily="34" charset="0"/>
              </a:rPr>
              <a:t> </a:t>
            </a:r>
            <a:r>
              <a:rPr lang="it-IT" sz="1400" dirty="0">
                <a:solidFill>
                  <a:srgbClr val="000000"/>
                </a:solidFill>
              </a:rPr>
              <a:t>S</a:t>
            </a:r>
            <a:r>
              <a:rPr lang="it-IT" sz="1400" dirty="0" smtClean="0">
                <a:solidFill>
                  <a:srgbClr val="000000"/>
                </a:solidFill>
              </a:rPr>
              <a:t>olo il 10% delle PMI prevede una riduzione dell’export, il 53% ritiene che rimanga inviato e il 37% ne prevede un incremento. </a:t>
            </a:r>
          </a:p>
          <a:p>
            <a:r>
              <a:rPr lang="it-IT" sz="1400" dirty="0" smtClean="0">
                <a:solidFill>
                  <a:srgbClr val="000000"/>
                </a:solidFill>
              </a:rPr>
              <a:t>Il trend anno su anno nel 2015 per le PMI esportatrici dimostra una crescita dell’ottimismo per quanto riguarda la crescita dei volumi di esportazione</a:t>
            </a:r>
          </a:p>
          <a:p>
            <a:r>
              <a:rPr lang="it-IT" sz="1400" dirty="0" smtClean="0">
                <a:solidFill>
                  <a:srgbClr val="000000"/>
                </a:solidFill>
              </a:rPr>
              <a:t>Le più ottimiste sono le PMI di Belgio, Italia e Regno Unito</a:t>
            </a:r>
          </a:p>
          <a:p>
            <a:endParaRPr lang="it-IT" sz="1400" b="1" dirty="0" smtClean="0">
              <a:solidFill>
                <a:srgbClr val="000000"/>
              </a:solidFill>
            </a:endParaRPr>
          </a:p>
          <a:p>
            <a:endParaRPr lang="it-IT" sz="1600" dirty="0">
              <a:solidFill>
                <a:srgbClr val="000000"/>
              </a:solidFill>
            </a:endParaRPr>
          </a:p>
        </p:txBody>
      </p:sp>
      <p:pic>
        <p:nvPicPr>
          <p:cNvPr id="3074" name="Picture 2"/>
          <p:cNvPicPr>
            <a:picLocks noChangeAspect="1" noChangeArrowheads="1"/>
          </p:cNvPicPr>
          <p:nvPr/>
        </p:nvPicPr>
        <p:blipFill>
          <a:blip r:embed="rId3"/>
          <a:srcRect/>
          <a:stretch>
            <a:fillRect/>
          </a:stretch>
        </p:blipFill>
        <p:spPr bwMode="auto">
          <a:xfrm>
            <a:off x="5715000" y="1072052"/>
            <a:ext cx="2895600" cy="520001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PS Sky Template">
  <a:themeElements>
    <a:clrScheme name="UPS Sky">
      <a:dk1>
        <a:srgbClr val="351C15"/>
      </a:dk1>
      <a:lt1>
        <a:sysClr val="window" lastClr="FFFFFF"/>
      </a:lt1>
      <a:dk2>
        <a:srgbClr val="351C15"/>
      </a:dk2>
      <a:lt2>
        <a:srgbClr val="FFFFFF"/>
      </a:lt2>
      <a:accent1>
        <a:srgbClr val="009CBD"/>
      </a:accent1>
      <a:accent2>
        <a:srgbClr val="33B0CA"/>
      </a:accent2>
      <a:accent3>
        <a:srgbClr val="66C4D7"/>
      </a:accent3>
      <a:accent4>
        <a:srgbClr val="99D7E5"/>
      </a:accent4>
      <a:accent5>
        <a:srgbClr val="C2A48C"/>
      </a:accent5>
      <a:accent6>
        <a:srgbClr val="E1C8B0"/>
      </a:accent6>
      <a:hlink>
        <a:srgbClr val="F68B20"/>
      </a:hlink>
      <a:folHlink>
        <a:srgbClr val="D9D9D6"/>
      </a:folHlink>
    </a:clrScheme>
    <a:fontScheme name="UP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S Standard Sky [Read-Only]" id="{74B8DBAE-45F3-4475-B69D-1CCA30F1C1C6}" vid="{D294F0BD-9441-479E-B16D-FDA44C79503E}"/>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UPS Brand Template">
  <a:themeElements>
    <a:clrScheme name="UPS Grass">
      <a:dk1>
        <a:srgbClr val="351C15"/>
      </a:dk1>
      <a:lt1>
        <a:sysClr val="window" lastClr="FFFFFF"/>
      </a:lt1>
      <a:dk2>
        <a:srgbClr val="351C15"/>
      </a:dk2>
      <a:lt2>
        <a:srgbClr val="FFFFFF"/>
      </a:lt2>
      <a:accent1>
        <a:srgbClr val="64A70B"/>
      </a:accent1>
      <a:accent2>
        <a:srgbClr val="A2CA6D"/>
      </a:accent2>
      <a:accent3>
        <a:srgbClr val="E0EDCE"/>
      </a:accent3>
      <a:accent4>
        <a:srgbClr val="7A5E49"/>
      </a:accent4>
      <a:accent5>
        <a:srgbClr val="A7866A"/>
      </a:accent5>
      <a:accent6>
        <a:srgbClr val="C6A78A"/>
      </a:accent6>
      <a:hlink>
        <a:srgbClr val="009CBD"/>
      </a:hlink>
      <a:folHlink>
        <a:srgbClr val="777776"/>
      </a:folHlink>
    </a:clrScheme>
    <a:fontScheme name="UPS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S_Brand_square" id="{0784D166-4D7B-438F-910D-9B4BCD229998}" vid="{3FAEDD1E-C685-4FF5-8458-A3E65E018E7C}"/>
    </a:ext>
  </a:extLst>
</a:theme>
</file>

<file path=ppt/theme/theme5.xml><?xml version="1.0" encoding="utf-8"?>
<a:theme xmlns:a="http://schemas.openxmlformats.org/drawingml/2006/main" name="1_UPS Brand Template">
  <a:themeElements>
    <a:clrScheme name="UPS Grass">
      <a:dk1>
        <a:srgbClr val="351C15"/>
      </a:dk1>
      <a:lt1>
        <a:sysClr val="window" lastClr="FFFFFF"/>
      </a:lt1>
      <a:dk2>
        <a:srgbClr val="351C15"/>
      </a:dk2>
      <a:lt2>
        <a:srgbClr val="FFFFFF"/>
      </a:lt2>
      <a:accent1>
        <a:srgbClr val="64A70B"/>
      </a:accent1>
      <a:accent2>
        <a:srgbClr val="A2CA6D"/>
      </a:accent2>
      <a:accent3>
        <a:srgbClr val="E0EDCE"/>
      </a:accent3>
      <a:accent4>
        <a:srgbClr val="7A5E49"/>
      </a:accent4>
      <a:accent5>
        <a:srgbClr val="A7866A"/>
      </a:accent5>
      <a:accent6>
        <a:srgbClr val="C6A78A"/>
      </a:accent6>
      <a:hlink>
        <a:srgbClr val="009CBD"/>
      </a:hlink>
      <a:folHlink>
        <a:srgbClr val="777776"/>
      </a:folHlink>
    </a:clrScheme>
    <a:fontScheme name="UPS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S_Brand_square" id="{0784D166-4D7B-438F-910D-9B4BCD229998}" vid="{4E6AB896-B546-4EE9-9C35-9035D934540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UPS Standard Sky</Template>
  <TotalTime>0</TotalTime>
  <Words>3042</Words>
  <Application>Microsoft Office PowerPoint</Application>
  <PresentationFormat>Letter Paper (8.5x11 in)</PresentationFormat>
  <Paragraphs>331</Paragraphs>
  <Slides>23</Slides>
  <Notes>15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23</vt:i4>
      </vt:variant>
    </vt:vector>
  </HeadingPairs>
  <TitlesOfParts>
    <vt:vector size="40" baseType="lpstr">
      <vt:lpstr>ＭＳ Ｐゴシック</vt:lpstr>
      <vt:lpstr>Arial</vt:lpstr>
      <vt:lpstr>Arial Bold</vt:lpstr>
      <vt:lpstr>Arial Narrow</vt:lpstr>
      <vt:lpstr>Calibri</vt:lpstr>
      <vt:lpstr>Georgia</vt:lpstr>
      <vt:lpstr>Tahoma</vt:lpstr>
      <vt:lpstr>Times New Roman</vt:lpstr>
      <vt:lpstr>Trebuchet MS</vt:lpstr>
      <vt:lpstr>UPSSans-Regular</vt:lpstr>
      <vt:lpstr>Verdana</vt:lpstr>
      <vt:lpstr>Wingdings</vt:lpstr>
      <vt:lpstr>UPS Sky Template</vt:lpstr>
      <vt:lpstr>3_Office Theme</vt:lpstr>
      <vt:lpstr>4_Office Theme</vt:lpstr>
      <vt:lpstr>UPS Brand Template</vt:lpstr>
      <vt:lpstr>1_UPS Brand Template</vt:lpstr>
      <vt:lpstr>Studio UPS sull’export delle PMI europee - 2015</vt:lpstr>
      <vt:lpstr>Sommario</vt:lpstr>
      <vt:lpstr>Il perché della ricerca</vt:lpstr>
      <vt:lpstr>Due parole sulla metodologia</vt:lpstr>
      <vt:lpstr>Principali tendenze</vt:lpstr>
      <vt:lpstr>Chi sono i campioni dell’export europeo?</vt:lpstr>
      <vt:lpstr>I mercati delle PMI: tanto USA poca Cina</vt:lpstr>
      <vt:lpstr>Perché le PMI esportano?</vt:lpstr>
      <vt:lpstr>L’export tinge il futuro delle PMI in rosa</vt:lpstr>
      <vt:lpstr>L’export delle PMI è trainato dal B2B</vt:lpstr>
      <vt:lpstr>L’e-commerce promuove l’export</vt:lpstr>
      <vt:lpstr>L’e-commerce promuove l’export</vt:lpstr>
      <vt:lpstr>Gli esportatori seguono i loro clienti</vt:lpstr>
      <vt:lpstr>La percezione degli ostacoli all’export sta cambiando</vt:lpstr>
      <vt:lpstr>Il Filo di Arianna nel labirinto delle regole doganali</vt:lpstr>
      <vt:lpstr>Perché un connubio tra dogane e corrieri espresso?</vt:lpstr>
      <vt:lpstr>Regole per una corretta esportazione</vt:lpstr>
      <vt:lpstr>Regole per una corretta esportazione</vt:lpstr>
      <vt:lpstr>Regole per una corretta esportazione</vt:lpstr>
      <vt:lpstr>Regole per una corretta esportazione</vt:lpstr>
      <vt:lpstr>Export2Succeed – L’arte di competere sui mercati globali</vt:lpstr>
      <vt:lpstr>Export2Succeed - Il Premio </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2014-12-31T09:51:37Z</dcterms:created>
  <dcterms:modified xsi:type="dcterms:W3CDTF">2016-06-22T12:43:02Z</dcterms:modified>
  <cp:category>PowerPoint Template</cp:category>
</cp:coreProperties>
</file>